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charts/chart3.xml" ContentType="application/vnd.openxmlformats-officedocument.drawingml.chart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charts/chart4.xml" ContentType="application/vnd.openxmlformats-officedocument.drawingml.chart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/Relationships>
</file>

<file path=ppt/charts/_rels/chart3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Cohort</c:v>
                </c:pt>
              </c:strCache>
            </c:strRef>
          </c:tx>
          <c:spPr>
            <a:solidFill>
              <a:srgbClr val="10283D"/>
            </a:solidFill>
            <a:ln w="25400" cap="flat">
              <a:solidFill>
                <a:srgbClr val="10283D"/>
              </a:solidFill>
              <a:prstDash val="solid"/>
              <a:round/>
            </a:ln>
            <a:effectLst/>
          </c:spPr>
          <c:invertIfNegative val="0"/>
          <c:marker>
            <c:symbol val="circle"/>
            <c:size val="6"/>
            <c:spPr>
              <a:solidFill>
                <a:srgbClr val="10283D"/>
              </a:solidFill>
              <a:ln w="9525" cap="flat">
                <a:solidFill>
                  <a:srgbClr val="10283D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Sheet1!$A$2:$A$5</c:f>
              <c:multiLvlStrCache>
                <c:ptCount val="4"/>
                <c:lvl>
                  <c:pt idx="0">
                    <c:v>Analysis of language</c:v>
                  </c:pt>
                  <c:pt idx="1">
                    <c:v>Argument</c:v>
                  </c:pt>
                  <c:pt idx="2">
                    <c:v>Textual evidence</c:v>
                  </c:pt>
                  <c:pt idx="3">
                    <c:v>Structure and control</c:v>
                  </c:pt>
                </c:lvl>
              </c:multiLvlStrCache>
            </c:multiLvl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52.72727272727272</c:v>
                </c:pt>
                <c:pt idx="1">
                  <c:v>71.66666666666667</c:v>
                </c:pt>
                <c:pt idx="2">
                  <c:v>71.66666666666667</c:v>
                </c:pt>
                <c:pt idx="3">
                  <c:v>76.66666666666667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1200" u="none">
                  <a:solidFill>
                    <a:srgbClr val="000000"/>
                  </a:solidFill>
                  <a:latin typeface="Arial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axId val="2094734554"/>
        <c:axId val="2094734552"/>
        <c:axId val="2094734556"/>
      </c:rad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10283D"/>
                </a:solidFill>
                <a:latin typeface="Inter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ax val="100"/>
          <c:min val="0"/>
        </c:scaling>
        <c:delete val="0"/>
        <c:axPos val="l"/>
        <c:majorGridlines>
          <c:spPr>
            <a:ln w="12700" cap="flat">
              <a:solidFill>
                <a:srgbClr val="DEDBD3"/>
              </a:solidFill>
              <a:prstDash val="solid"/>
              <a:round/>
            </a:ln>
          </c:spPr>
        </c:majorGridlines>
        <c:numFmt formatCode="0&quot;%&quot;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5D6F7B"/>
                </a:solidFill>
                <a:latin typeface="Inter"/>
              </a:defRPr>
            </a:pPr>
            <a:endParaRPr lang="en-US"/>
          </a:p>
        </c:txPr>
        <c:crossAx val="2094734554"/>
        <c:crosses val="autoZero"/>
        <c:crossBetween val="between"/>
        <c:majorUnit val="25"/>
      </c:valAx>
      <c:spPr>
        <a:solidFill>
          <a:srgbClr val="FFFDF9"/>
        </a:solidFill>
        <a:ln w="12700" cap="flat">
          <a:solidFill>
            <a:srgbClr val="FFFDF9"/>
          </a:solidFill>
        </a:ln>
        <a:effectLst/>
      </c:spPr>
    </c:plotArea>
    <c:legend>
      <c:legendPos val="b"/>
      <c:overlay val="0"/>
      <c:txPr>
        <a:bodyPr/>
        <a:lstStyle/>
        <a:p>
          <a:pPr>
            <a:defRPr sz="1200">
              <a:latin typeface="Inter"/>
              <a:cs typeface="Inter"/>
            </a:defRPr>
          </a:pPr>
          <a:endParaRPr lang="en-US"/>
        </a:p>
      </c:txPr>
    </c:legend>
    <c:plotVisOnly val="1"/>
    <c:dispBlanksAs val="span"/>
  </c:chart>
  <c:spPr>
    <a:solidFill>
      <a:srgbClr val="FFFDF9"/>
    </a:solidFill>
    <a:ln w="12700" cap="flat">
      <a:solidFill>
        <a:srgbClr val="FFFDF9"/>
      </a:solidFill>
    </a:ln>
    <a:effectLst/>
  </c:sp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Class A</c:v>
                </c:pt>
              </c:strCache>
            </c:strRef>
          </c:tx>
          <c:spPr>
            <a:solidFill>
              <a:srgbClr val="10283D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Sheet1!$A$2:$A$5</c:f>
              <c:multiLvlStrCache>
                <c:ptCount val="4"/>
                <c:lvl>
                  <c:pt idx="0">
                    <c:v>Q1(a)</c:v>
                  </c:pt>
                  <c:pt idx="1">
                    <c:v>Q1(b)</c:v>
                  </c:pt>
                  <c:pt idx="2">
                    <c:v>Q1(c)</c:v>
                  </c:pt>
                  <c:pt idx="3">
                    <c:v>Q1(d)</c:v>
                  </c:pt>
                </c:lvl>
              </c:multiLvlStrCache>
            </c:multiLvl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73.33333333333333</c:v>
                </c:pt>
                <c:pt idx="1">
                  <c:v>73.33333333333333</c:v>
                </c:pt>
                <c:pt idx="2">
                  <c:v>50</c:v>
                </c:pt>
                <c:pt idx="3">
                  <c:v>76.66666666666667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Class B</c:v>
                </c:pt>
              </c:strCache>
            </c:strRef>
          </c:tx>
          <c:spPr>
            <a:solidFill>
              <a:srgbClr val="D0B88B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Sheet1!$A$2:$A$5</c:f>
              <c:multiLvlStrCache>
                <c:ptCount val="4"/>
                <c:lvl>
                  <c:pt idx="0">
                    <c:v>Q1(a)</c:v>
                  </c:pt>
                  <c:pt idx="1">
                    <c:v>Q1(b)</c:v>
                  </c:pt>
                  <c:pt idx="2">
                    <c:v>Q1(c)</c:v>
                  </c:pt>
                  <c:pt idx="3">
                    <c:v>Q1(d)</c:v>
                  </c:pt>
                </c:lvl>
              </c:multiLvlStrCache>
            </c:multiLvl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70</c:v>
                </c:pt>
                <c:pt idx="1">
                  <c:v>70</c:v>
                </c:pt>
                <c:pt idx="2">
                  <c:v>56</c:v>
                </c:pt>
                <c:pt idx="3">
                  <c:v>76.66666666666667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1200" u="none">
                  <a:solidFill>
                    <a:srgbClr val="000000"/>
                  </a:solidFill>
                  <a:latin typeface="Arial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10283D"/>
                </a:solidFill>
                <a:latin typeface="Inter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ax val="100"/>
          <c:min val="0"/>
        </c:scaling>
        <c:delete val="0"/>
        <c:axPos val="l"/>
        <c:majorGridlines>
          <c:spPr>
            <a:ln w="12700" cap="flat">
              <a:solidFill>
                <a:srgbClr val="DEDBD3"/>
              </a:solidFill>
              <a:prstDash val="solid"/>
              <a:round/>
            </a:ln>
          </c:spPr>
        </c:majorGridlines>
        <c:numFmt formatCode="0&quot;%&quot;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5D6F7B"/>
                </a:solidFill>
                <a:latin typeface="Inter"/>
              </a:defRPr>
            </a:pPr>
            <a:endParaRPr lang="en-US"/>
          </a:p>
        </c:txPr>
        <c:crossAx val="2094734554"/>
        <c:crosses val="autoZero"/>
        <c:crossBetween val="between"/>
        <c:majorUnit val="25"/>
      </c:valAx>
      <c:spPr>
        <a:solidFill>
          <a:srgbClr val="FFFDF9"/>
        </a:solidFill>
        <a:ln w="12700" cap="flat">
          <a:solidFill>
            <a:srgbClr val="FFFDF9"/>
          </a:solidFill>
        </a:ln>
        <a:effectLst/>
      </c:spPr>
    </c:plotArea>
    <c:legend>
      <c:legendPos val="b"/>
      <c:overlay val="0"/>
      <c:txPr>
        <a:bodyPr/>
        <a:lstStyle/>
        <a:p>
          <a:pPr>
            <a:defRPr sz="1200">
              <a:latin typeface="Inter"/>
              <a:cs typeface="Inter"/>
            </a:defRPr>
          </a:pPr>
          <a:endParaRPr lang="en-US"/>
        </a:p>
      </c:txPr>
    </c:legend>
    <c:plotVisOnly val="1"/>
    <c:dispBlanksAs val="span"/>
  </c:chart>
  <c:spPr>
    <a:solidFill>
      <a:srgbClr val="FFFDF9"/>
    </a:solidFill>
    <a:ln w="12700" cap="flat">
      <a:solidFill>
        <a:srgbClr val="FFFDF9"/>
      </a:solidFill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/ppt/charts/chart3.xml"/><Relationship Id="rId1" Type="http://schemas.openxmlformats.org/officeDocument/2006/relationships/image" Target="../media/image-3-1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/ppt/charts/chart4.xml"/><Relationship Id="rId1" Type="http://schemas.openxmlformats.org/officeDocument/2006/relationships/image" Target="../media/image-3-1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028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0283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86500" y="0"/>
            <a:ext cx="5905500" cy="685800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09600" y="476250"/>
            <a:ext cx="5715000" cy="2900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75" dirty="0">
                <a:solidFill>
                  <a:srgbClr val="D0B88B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ASSESSMENT ATLAS</a:t>
            </a:r>
            <a:endParaRPr lang="en-US" sz="1575" dirty="0"/>
          </a:p>
        </p:txBody>
      </p:sp>
      <p:sp>
        <p:nvSpPr>
          <p:cNvPr id="5" name="Text 2"/>
          <p:cNvSpPr/>
          <p:nvPr/>
        </p:nvSpPr>
        <p:spPr>
          <a:xfrm>
            <a:off x="609600" y="1952625"/>
            <a:ext cx="5476875" cy="607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300" b="1" dirty="0">
                <a:solidFill>
                  <a:srgbClr val="FFFDF9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Analytical writing:</a:t>
            </a:r>
            <a:endParaRPr lang="en-US" sz="3300" dirty="0"/>
          </a:p>
        </p:txBody>
      </p:sp>
      <p:sp>
        <p:nvSpPr>
          <p:cNvPr id="6" name="Text 3"/>
          <p:cNvSpPr/>
          <p:nvPr/>
        </p:nvSpPr>
        <p:spPr>
          <a:xfrm>
            <a:off x="609600" y="2539365"/>
            <a:ext cx="5476875" cy="607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300" b="1" dirty="0">
                <a:solidFill>
                  <a:srgbClr val="FFFDF9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argument and textual</a:t>
            </a:r>
            <a:endParaRPr lang="en-US" sz="3300" dirty="0"/>
          </a:p>
        </p:txBody>
      </p:sp>
      <p:sp>
        <p:nvSpPr>
          <p:cNvPr id="7" name="Text 4"/>
          <p:cNvSpPr/>
          <p:nvPr/>
        </p:nvSpPr>
        <p:spPr>
          <a:xfrm>
            <a:off x="609600" y="3126105"/>
            <a:ext cx="5476875" cy="607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300" b="1" dirty="0">
                <a:solidFill>
                  <a:srgbClr val="FFFDF9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evidence · Fictional</a:t>
            </a:r>
            <a:endParaRPr lang="en-US" sz="3300" dirty="0"/>
          </a:p>
        </p:txBody>
      </p:sp>
      <p:sp>
        <p:nvSpPr>
          <p:cNvPr id="8" name="Text 5"/>
          <p:cNvSpPr/>
          <p:nvPr/>
        </p:nvSpPr>
        <p:spPr>
          <a:xfrm>
            <a:off x="609600" y="3712845"/>
            <a:ext cx="5476875" cy="607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300" b="1" dirty="0">
                <a:solidFill>
                  <a:srgbClr val="FFFDF9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pilot</a:t>
            </a:r>
            <a:endParaRPr lang="en-US" sz="3300" dirty="0"/>
          </a:p>
        </p:txBody>
      </p:sp>
      <p:sp>
        <p:nvSpPr>
          <p:cNvPr id="9" name="Text 6"/>
          <p:cNvSpPr/>
          <p:nvPr/>
        </p:nvSpPr>
        <p:spPr>
          <a:xfrm>
            <a:off x="609600" y="4286250"/>
            <a:ext cx="5238750" cy="2900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75" dirty="0">
                <a:solidFill>
                  <a:srgbClr val="CBD5D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English Advanced / Year 12 · Stage 6 / 2027</a:t>
            </a:r>
            <a:endParaRPr lang="en-US" sz="1575" dirty="0"/>
          </a:p>
        </p:txBody>
      </p:sp>
      <p:sp>
        <p:nvSpPr>
          <p:cNvPr id="10" name="Text 7"/>
          <p:cNvSpPr/>
          <p:nvPr/>
        </p:nvSpPr>
        <p:spPr>
          <a:xfrm>
            <a:off x="609600" y="5381625"/>
            <a:ext cx="5429250" cy="3038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50" dirty="0">
                <a:solidFill>
                  <a:srgbClr val="FFFDF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Prepared for Fictional pilot school</a:t>
            </a:r>
            <a:endParaRPr lang="en-US" sz="1650" dirty="0"/>
          </a:p>
        </p:txBody>
      </p:sp>
      <p:sp>
        <p:nvSpPr>
          <p:cNvPr id="11" name="Text 8"/>
          <p:cNvSpPr/>
          <p:nvPr/>
        </p:nvSpPr>
        <p:spPr>
          <a:xfrm>
            <a:off x="609600" y="6477000"/>
            <a:ext cx="6858000" cy="1795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75" dirty="0">
                <a:solidFill>
                  <a:srgbClr val="CBD5D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English Advanced</a:t>
            </a:r>
            <a:endParaRPr lang="en-US" sz="975" dirty="0"/>
          </a:p>
        </p:txBody>
      </p:sp>
      <p:sp>
        <p:nvSpPr>
          <p:cNvPr id="12" name="Text 9"/>
          <p:cNvSpPr/>
          <p:nvPr/>
        </p:nvSpPr>
        <p:spPr>
          <a:xfrm>
            <a:off x="7858125" y="6477000"/>
            <a:ext cx="428625" cy="1795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75" dirty="0">
                <a:solidFill>
                  <a:srgbClr val="CBD5D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01</a:t>
            </a:r>
            <a:endParaRPr lang="en-US" sz="975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028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0283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610600" y="0"/>
            <a:ext cx="3581400" cy="685800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09600" y="400050"/>
            <a:ext cx="7429500" cy="2347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75" dirty="0">
                <a:solidFill>
                  <a:srgbClr val="D0B88B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ASSESSMENT ATLAS</a:t>
            </a:r>
            <a:endParaRPr lang="en-US" sz="1275" dirty="0"/>
          </a:p>
        </p:txBody>
      </p:sp>
      <p:sp>
        <p:nvSpPr>
          <p:cNvPr id="5" name="Text 2"/>
          <p:cNvSpPr/>
          <p:nvPr/>
        </p:nvSpPr>
        <p:spPr>
          <a:xfrm>
            <a:off x="609600" y="866775"/>
            <a:ext cx="7429500" cy="220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CBD5D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English Advanced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609600" y="1238250"/>
            <a:ext cx="7429500" cy="552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FFFDF9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The assessment story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609600" y="2162175"/>
            <a:ext cx="7372350" cy="4005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75" dirty="0">
                <a:solidFill>
                  <a:srgbClr val="FFFDF9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The cohort achieved a mean of 70% and a median</a:t>
            </a:r>
            <a:endParaRPr lang="en-US" sz="2175" dirty="0"/>
          </a:p>
        </p:txBody>
      </p:sp>
      <p:sp>
        <p:nvSpPr>
          <p:cNvPr id="8" name="Text 5"/>
          <p:cNvSpPr/>
          <p:nvPr/>
        </p:nvSpPr>
        <p:spPr>
          <a:xfrm>
            <a:off x="609600" y="2548890"/>
            <a:ext cx="7372350" cy="4005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75" dirty="0">
                <a:solidFill>
                  <a:srgbClr val="FFFDF9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of 75%. 11 of 12 students have complete results.</a:t>
            </a:r>
            <a:endParaRPr lang="en-US" sz="2175" dirty="0"/>
          </a:p>
        </p:txBody>
      </p:sp>
      <p:sp>
        <p:nvSpPr>
          <p:cNvPr id="9" name="Text 6"/>
          <p:cNvSpPr/>
          <p:nvPr/>
        </p:nvSpPr>
        <p:spPr>
          <a:xfrm>
            <a:off x="609600" y="3714750"/>
            <a:ext cx="7372350" cy="3452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75" dirty="0">
                <a:solidFill>
                  <a:srgbClr val="FFFDF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Structure and control recorded the highest average</a:t>
            </a:r>
            <a:endParaRPr lang="en-US" sz="1875" dirty="0"/>
          </a:p>
        </p:txBody>
      </p:sp>
      <p:sp>
        <p:nvSpPr>
          <p:cNvPr id="10" name="Text 7"/>
          <p:cNvSpPr/>
          <p:nvPr/>
        </p:nvSpPr>
        <p:spPr>
          <a:xfrm>
            <a:off x="609600" y="4048125"/>
            <a:ext cx="7372350" cy="3452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75" dirty="0">
                <a:solidFill>
                  <a:srgbClr val="FFFDF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(76.7%). Analysis of language had the lowest (52.7%).</a:t>
            </a:r>
            <a:endParaRPr lang="en-US" sz="1875" dirty="0"/>
          </a:p>
        </p:txBody>
      </p:sp>
      <p:sp>
        <p:nvSpPr>
          <p:cNvPr id="11" name="Text 8"/>
          <p:cNvSpPr/>
          <p:nvPr/>
        </p:nvSpPr>
        <p:spPr>
          <a:xfrm>
            <a:off x="609600" y="5819775"/>
            <a:ext cx="7372350" cy="2347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75" dirty="0">
                <a:solidFill>
                  <a:srgbClr val="CBD5D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Response review starts with Q1(c). The original work and marking criteria</a:t>
            </a:r>
            <a:endParaRPr lang="en-US" sz="1275" dirty="0"/>
          </a:p>
        </p:txBody>
      </p:sp>
      <p:sp>
        <p:nvSpPr>
          <p:cNvPr id="12" name="Text 9"/>
          <p:cNvSpPr/>
          <p:nvPr/>
        </p:nvSpPr>
        <p:spPr>
          <a:xfrm>
            <a:off x="609600" y="6046470"/>
            <a:ext cx="7372350" cy="2347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75" dirty="0">
                <a:solidFill>
                  <a:srgbClr val="CBD5D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establish the teaching need.</a:t>
            </a:r>
            <a:endParaRPr lang="en-US" sz="1275" dirty="0"/>
          </a:p>
        </p:txBody>
      </p:sp>
      <p:sp>
        <p:nvSpPr>
          <p:cNvPr id="13" name="Text 10"/>
          <p:cNvSpPr/>
          <p:nvPr/>
        </p:nvSpPr>
        <p:spPr>
          <a:xfrm>
            <a:off x="609600" y="6477000"/>
            <a:ext cx="6858000" cy="1795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75" dirty="0">
                <a:solidFill>
                  <a:srgbClr val="CBD5D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English Advanced</a:t>
            </a:r>
            <a:endParaRPr lang="en-US" sz="975" dirty="0"/>
          </a:p>
        </p:txBody>
      </p:sp>
      <p:sp>
        <p:nvSpPr>
          <p:cNvPr id="14" name="Text 11"/>
          <p:cNvSpPr/>
          <p:nvPr/>
        </p:nvSpPr>
        <p:spPr>
          <a:xfrm>
            <a:off x="7858125" y="6477000"/>
            <a:ext cx="428625" cy="1795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75" dirty="0">
                <a:solidFill>
                  <a:srgbClr val="CBD5D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02</a:t>
            </a:r>
            <a:endParaRPr lang="en-US" sz="975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028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DF9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858500" y="0"/>
            <a:ext cx="1333500" cy="685800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09600" y="400050"/>
            <a:ext cx="7429500" cy="2347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75" dirty="0">
                <a:solidFill>
                  <a:srgbClr val="98783F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ASSESSMENT ATLAS</a:t>
            </a:r>
            <a:endParaRPr lang="en-US" sz="1275" dirty="0"/>
          </a:p>
        </p:txBody>
      </p:sp>
      <p:sp>
        <p:nvSpPr>
          <p:cNvPr id="5" name="Text 2"/>
          <p:cNvSpPr/>
          <p:nvPr/>
        </p:nvSpPr>
        <p:spPr>
          <a:xfrm>
            <a:off x="609600" y="866775"/>
            <a:ext cx="7429500" cy="220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5D6F7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English Advanced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609600" y="1238250"/>
            <a:ext cx="7429500" cy="552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10283D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The cohort at a glance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609600" y="2238375"/>
            <a:ext cx="3333750" cy="6353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50" b="1" dirty="0">
                <a:solidFill>
                  <a:srgbClr val="10283D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70%</a:t>
            </a:r>
            <a:endParaRPr lang="en-US" sz="3450" dirty="0"/>
          </a:p>
        </p:txBody>
      </p:sp>
      <p:sp>
        <p:nvSpPr>
          <p:cNvPr id="8" name="Text 5"/>
          <p:cNvSpPr/>
          <p:nvPr/>
        </p:nvSpPr>
        <p:spPr>
          <a:xfrm>
            <a:off x="609600" y="2857500"/>
            <a:ext cx="3333750" cy="276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5D6F7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Mean</a:t>
            </a:r>
            <a:endParaRPr lang="en-US" sz="1500" dirty="0"/>
          </a:p>
        </p:txBody>
      </p:sp>
      <p:sp>
        <p:nvSpPr>
          <p:cNvPr id="9" name="Text 6"/>
          <p:cNvSpPr/>
          <p:nvPr/>
        </p:nvSpPr>
        <p:spPr>
          <a:xfrm>
            <a:off x="4324350" y="2238375"/>
            <a:ext cx="3333750" cy="6353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50" b="1" dirty="0">
                <a:solidFill>
                  <a:srgbClr val="10283D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75%</a:t>
            </a:r>
            <a:endParaRPr lang="en-US" sz="3450" dirty="0"/>
          </a:p>
        </p:txBody>
      </p:sp>
      <p:sp>
        <p:nvSpPr>
          <p:cNvPr id="10" name="Text 7"/>
          <p:cNvSpPr/>
          <p:nvPr/>
        </p:nvSpPr>
        <p:spPr>
          <a:xfrm>
            <a:off x="4324350" y="2857500"/>
            <a:ext cx="3333750" cy="276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5D6F7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Median</a:t>
            </a:r>
            <a:endParaRPr lang="en-US" sz="1500" dirty="0"/>
          </a:p>
        </p:txBody>
      </p:sp>
      <p:sp>
        <p:nvSpPr>
          <p:cNvPr id="11" name="Text 8"/>
          <p:cNvSpPr/>
          <p:nvPr/>
        </p:nvSpPr>
        <p:spPr>
          <a:xfrm>
            <a:off x="609600" y="3619500"/>
            <a:ext cx="3333750" cy="6353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50" b="1" dirty="0">
                <a:solidFill>
                  <a:srgbClr val="10283D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45%</a:t>
            </a:r>
            <a:endParaRPr lang="en-US" sz="3450" dirty="0"/>
          </a:p>
        </p:txBody>
      </p:sp>
      <p:sp>
        <p:nvSpPr>
          <p:cNvPr id="12" name="Text 9"/>
          <p:cNvSpPr/>
          <p:nvPr/>
        </p:nvSpPr>
        <p:spPr>
          <a:xfrm>
            <a:off x="609600" y="4238625"/>
            <a:ext cx="3333750" cy="276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5D6F7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Lowest</a:t>
            </a:r>
            <a:endParaRPr lang="en-US" sz="1500" dirty="0"/>
          </a:p>
        </p:txBody>
      </p:sp>
      <p:sp>
        <p:nvSpPr>
          <p:cNvPr id="13" name="Text 10"/>
          <p:cNvSpPr/>
          <p:nvPr/>
        </p:nvSpPr>
        <p:spPr>
          <a:xfrm>
            <a:off x="4324350" y="3619500"/>
            <a:ext cx="3333750" cy="6353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50" b="1" dirty="0">
                <a:solidFill>
                  <a:srgbClr val="10283D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95%</a:t>
            </a:r>
            <a:endParaRPr lang="en-US" sz="3450" dirty="0"/>
          </a:p>
        </p:txBody>
      </p:sp>
      <p:sp>
        <p:nvSpPr>
          <p:cNvPr id="14" name="Text 11"/>
          <p:cNvSpPr/>
          <p:nvPr/>
        </p:nvSpPr>
        <p:spPr>
          <a:xfrm>
            <a:off x="4324350" y="4238625"/>
            <a:ext cx="3333750" cy="276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5D6F7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Highest</a:t>
            </a:r>
            <a:endParaRPr lang="en-US" sz="1500" dirty="0"/>
          </a:p>
        </p:txBody>
      </p:sp>
      <p:sp>
        <p:nvSpPr>
          <p:cNvPr id="15" name="Text 12"/>
          <p:cNvSpPr/>
          <p:nvPr/>
        </p:nvSpPr>
        <p:spPr>
          <a:xfrm>
            <a:off x="609600" y="5819775"/>
            <a:ext cx="7372350" cy="2347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75" dirty="0">
                <a:solidFill>
                  <a:srgbClr val="5D6F7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12 students. 20 available marks. 4 separately scored writing criteria.</a:t>
            </a:r>
            <a:endParaRPr lang="en-US" sz="1275" dirty="0"/>
          </a:p>
        </p:txBody>
      </p:sp>
      <p:sp>
        <p:nvSpPr>
          <p:cNvPr id="16" name="Text 13"/>
          <p:cNvSpPr/>
          <p:nvPr/>
        </p:nvSpPr>
        <p:spPr>
          <a:xfrm>
            <a:off x="609600" y="6477000"/>
            <a:ext cx="6858000" cy="1795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75" dirty="0">
                <a:solidFill>
                  <a:srgbClr val="5D6F7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English Advanced</a:t>
            </a:r>
            <a:endParaRPr lang="en-US" sz="975" dirty="0"/>
          </a:p>
        </p:txBody>
      </p:sp>
      <p:sp>
        <p:nvSpPr>
          <p:cNvPr id="17" name="Text 14"/>
          <p:cNvSpPr/>
          <p:nvPr/>
        </p:nvSpPr>
        <p:spPr>
          <a:xfrm>
            <a:off x="10144125" y="6477000"/>
            <a:ext cx="428625" cy="1795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75" dirty="0">
                <a:solidFill>
                  <a:srgbClr val="5D6F7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03</a:t>
            </a:r>
            <a:endParaRPr lang="en-US" sz="975" dirty="0"/>
          </a:p>
        </p:txBody>
      </p:sp>
      <p:sp>
        <p:nvSpPr>
          <p:cNvPr id="18" name="Text 15"/>
          <p:cNvSpPr/>
          <p:nvPr/>
        </p:nvSpPr>
        <p:spPr>
          <a:xfrm>
            <a:off x="7429500" y="409575"/>
            <a:ext cx="2952750" cy="1795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75" dirty="0">
                <a:solidFill>
                  <a:srgbClr val="5D6F7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Fictional pilot school</a:t>
            </a:r>
            <a:endParaRPr lang="en-US" sz="975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028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DF9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858500" y="0"/>
            <a:ext cx="1333500" cy="685800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09600" y="400050"/>
            <a:ext cx="7429500" cy="2347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75" dirty="0">
                <a:solidFill>
                  <a:srgbClr val="98783F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ASSESSMENT ATLAS</a:t>
            </a:r>
            <a:endParaRPr lang="en-US" sz="1275" dirty="0"/>
          </a:p>
        </p:txBody>
      </p:sp>
      <p:sp>
        <p:nvSpPr>
          <p:cNvPr id="5" name="Text 2"/>
          <p:cNvSpPr/>
          <p:nvPr/>
        </p:nvSpPr>
        <p:spPr>
          <a:xfrm>
            <a:off x="609600" y="866775"/>
            <a:ext cx="7429500" cy="220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5D6F7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Complete student results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609600" y="1238250"/>
            <a:ext cx="7429500" cy="552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10283D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How results are distributed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723900" y="4667250"/>
            <a:ext cx="857250" cy="4005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75" b="1" dirty="0">
                <a:solidFill>
                  <a:srgbClr val="10283D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0</a:t>
            </a:r>
            <a:endParaRPr lang="en-US" sz="2175" dirty="0"/>
          </a:p>
        </p:txBody>
      </p:sp>
      <p:sp>
        <p:nvSpPr>
          <p:cNvPr id="8" name="Text 5"/>
          <p:cNvSpPr/>
          <p:nvPr/>
        </p:nvSpPr>
        <p:spPr>
          <a:xfrm>
            <a:off x="628650" y="5372100"/>
            <a:ext cx="1285875" cy="2486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dirty="0">
                <a:solidFill>
                  <a:srgbClr val="5D6F7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0-&lt;20%</a:t>
            </a:r>
            <a:endParaRPr lang="en-US" sz="1350" dirty="0"/>
          </a:p>
        </p:txBody>
      </p:sp>
      <p:sp>
        <p:nvSpPr>
          <p:cNvPr id="9" name="Text 6"/>
          <p:cNvSpPr/>
          <p:nvPr/>
        </p:nvSpPr>
        <p:spPr>
          <a:xfrm>
            <a:off x="2152650" y="4667250"/>
            <a:ext cx="857250" cy="4005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75" b="1" dirty="0">
                <a:solidFill>
                  <a:srgbClr val="10283D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0</a:t>
            </a:r>
            <a:endParaRPr lang="en-US" sz="2175" dirty="0"/>
          </a:p>
        </p:txBody>
      </p:sp>
      <p:sp>
        <p:nvSpPr>
          <p:cNvPr id="10" name="Text 7"/>
          <p:cNvSpPr/>
          <p:nvPr/>
        </p:nvSpPr>
        <p:spPr>
          <a:xfrm>
            <a:off x="2057400" y="5372100"/>
            <a:ext cx="1285875" cy="2486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dirty="0">
                <a:solidFill>
                  <a:srgbClr val="5D6F7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20-&lt;40%</a:t>
            </a:r>
            <a:endParaRPr lang="en-US" sz="1350" dirty="0"/>
          </a:p>
        </p:txBody>
      </p:sp>
      <p:sp>
        <p:nvSpPr>
          <p:cNvPr id="11" name="Shape 8"/>
          <p:cNvSpPr/>
          <p:nvPr/>
        </p:nvSpPr>
        <p:spPr>
          <a:xfrm>
            <a:off x="3581400" y="4442732"/>
            <a:ext cx="838200" cy="653143"/>
          </a:xfrm>
          <a:prstGeom prst="rect">
            <a:avLst/>
          </a:prstGeom>
          <a:solidFill>
            <a:srgbClr val="B39765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3581400" y="4014107"/>
            <a:ext cx="857250" cy="4005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75" b="1" dirty="0">
                <a:solidFill>
                  <a:srgbClr val="10283D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2</a:t>
            </a:r>
            <a:endParaRPr lang="en-US" sz="2175" dirty="0"/>
          </a:p>
        </p:txBody>
      </p:sp>
      <p:sp>
        <p:nvSpPr>
          <p:cNvPr id="13" name="Text 10"/>
          <p:cNvSpPr/>
          <p:nvPr/>
        </p:nvSpPr>
        <p:spPr>
          <a:xfrm>
            <a:off x="3486150" y="5372100"/>
            <a:ext cx="1285875" cy="2486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dirty="0">
                <a:solidFill>
                  <a:srgbClr val="5D6F7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40-&lt;60%</a:t>
            </a:r>
            <a:endParaRPr lang="en-US" sz="1350" dirty="0"/>
          </a:p>
        </p:txBody>
      </p:sp>
      <p:sp>
        <p:nvSpPr>
          <p:cNvPr id="14" name="Shape 11"/>
          <p:cNvSpPr/>
          <p:nvPr/>
        </p:nvSpPr>
        <p:spPr>
          <a:xfrm>
            <a:off x="5010150" y="2809875"/>
            <a:ext cx="838200" cy="2286000"/>
          </a:xfrm>
          <a:prstGeom prst="rect">
            <a:avLst/>
          </a:prstGeom>
          <a:solidFill>
            <a:srgbClr val="B39765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5010150" y="2381250"/>
            <a:ext cx="857250" cy="4005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75" b="1" dirty="0">
                <a:solidFill>
                  <a:srgbClr val="10283D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7</a:t>
            </a:r>
            <a:endParaRPr lang="en-US" sz="2175" dirty="0"/>
          </a:p>
        </p:txBody>
      </p:sp>
      <p:sp>
        <p:nvSpPr>
          <p:cNvPr id="16" name="Text 13"/>
          <p:cNvSpPr/>
          <p:nvPr/>
        </p:nvSpPr>
        <p:spPr>
          <a:xfrm>
            <a:off x="4914900" y="5372100"/>
            <a:ext cx="1285875" cy="2486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dirty="0">
                <a:solidFill>
                  <a:srgbClr val="5D6F7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60-&lt;80%</a:t>
            </a:r>
            <a:endParaRPr lang="en-US" sz="1350" dirty="0"/>
          </a:p>
        </p:txBody>
      </p:sp>
      <p:sp>
        <p:nvSpPr>
          <p:cNvPr id="17" name="Shape 14"/>
          <p:cNvSpPr/>
          <p:nvPr/>
        </p:nvSpPr>
        <p:spPr>
          <a:xfrm>
            <a:off x="6438900" y="4442732"/>
            <a:ext cx="838200" cy="653143"/>
          </a:xfrm>
          <a:prstGeom prst="rect">
            <a:avLst/>
          </a:prstGeom>
          <a:solidFill>
            <a:srgbClr val="B39765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6438900" y="4014107"/>
            <a:ext cx="857250" cy="4005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75" b="1" dirty="0">
                <a:solidFill>
                  <a:srgbClr val="10283D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2</a:t>
            </a:r>
            <a:endParaRPr lang="en-US" sz="2175" dirty="0"/>
          </a:p>
        </p:txBody>
      </p:sp>
      <p:sp>
        <p:nvSpPr>
          <p:cNvPr id="19" name="Text 16"/>
          <p:cNvSpPr/>
          <p:nvPr/>
        </p:nvSpPr>
        <p:spPr>
          <a:xfrm>
            <a:off x="6343650" y="5372100"/>
            <a:ext cx="1285875" cy="2486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dirty="0">
                <a:solidFill>
                  <a:srgbClr val="5D6F7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80-100%</a:t>
            </a:r>
            <a:endParaRPr lang="en-US" sz="1350" dirty="0"/>
          </a:p>
        </p:txBody>
      </p:sp>
      <p:sp>
        <p:nvSpPr>
          <p:cNvPr id="20" name="Text 17"/>
          <p:cNvSpPr/>
          <p:nvPr/>
        </p:nvSpPr>
        <p:spPr>
          <a:xfrm>
            <a:off x="609600" y="5819775"/>
            <a:ext cx="7372350" cy="2347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75" dirty="0">
                <a:solidFill>
                  <a:srgbClr val="5D6F7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 incomplete overall results excluded. These intervals are not HSC bands.</a:t>
            </a:r>
            <a:endParaRPr lang="en-US" sz="1275" dirty="0"/>
          </a:p>
        </p:txBody>
      </p:sp>
      <p:sp>
        <p:nvSpPr>
          <p:cNvPr id="21" name="Text 18"/>
          <p:cNvSpPr/>
          <p:nvPr/>
        </p:nvSpPr>
        <p:spPr>
          <a:xfrm>
            <a:off x="609600" y="6477000"/>
            <a:ext cx="6858000" cy="1795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75" dirty="0">
                <a:solidFill>
                  <a:srgbClr val="5D6F7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English Advanced</a:t>
            </a:r>
            <a:endParaRPr lang="en-US" sz="975" dirty="0"/>
          </a:p>
        </p:txBody>
      </p:sp>
      <p:sp>
        <p:nvSpPr>
          <p:cNvPr id="22" name="Text 19"/>
          <p:cNvSpPr/>
          <p:nvPr/>
        </p:nvSpPr>
        <p:spPr>
          <a:xfrm>
            <a:off x="10144125" y="6477000"/>
            <a:ext cx="428625" cy="1795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75" dirty="0">
                <a:solidFill>
                  <a:srgbClr val="5D6F7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04</a:t>
            </a:r>
            <a:endParaRPr lang="en-US" sz="975" dirty="0"/>
          </a:p>
        </p:txBody>
      </p:sp>
      <p:sp>
        <p:nvSpPr>
          <p:cNvPr id="23" name="Text 20"/>
          <p:cNvSpPr/>
          <p:nvPr/>
        </p:nvSpPr>
        <p:spPr>
          <a:xfrm>
            <a:off x="7429500" y="409575"/>
            <a:ext cx="2952750" cy="1795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75" dirty="0">
                <a:solidFill>
                  <a:srgbClr val="5D6F7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Fictional pilot school</a:t>
            </a:r>
            <a:endParaRPr lang="en-US" sz="975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028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DF9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858500" y="0"/>
            <a:ext cx="1333500" cy="685800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09600" y="400050"/>
            <a:ext cx="7429500" cy="2347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75" dirty="0">
                <a:solidFill>
                  <a:srgbClr val="98783F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ASSESSMENT ATLAS</a:t>
            </a:r>
            <a:endParaRPr lang="en-US" sz="1275" dirty="0"/>
          </a:p>
        </p:txBody>
      </p:sp>
      <p:sp>
        <p:nvSpPr>
          <p:cNvPr id="5" name="Text 2"/>
          <p:cNvSpPr/>
          <p:nvPr/>
        </p:nvSpPr>
        <p:spPr>
          <a:xfrm>
            <a:off x="609600" y="866775"/>
            <a:ext cx="7429500" cy="220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5D6F7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Mean percentage of available question marks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609600" y="1238250"/>
            <a:ext cx="7429500" cy="552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10283D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Writing criteria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609600" y="2133600"/>
            <a:ext cx="7239000" cy="3314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10283D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Q1(a)  Argument</a:t>
            </a:r>
            <a:endParaRPr lang="en-US" sz="1800" dirty="0"/>
          </a:p>
        </p:txBody>
      </p:sp>
      <p:sp>
        <p:nvSpPr>
          <p:cNvPr id="8" name="Shape 5"/>
          <p:cNvSpPr/>
          <p:nvPr/>
        </p:nvSpPr>
        <p:spPr>
          <a:xfrm>
            <a:off x="609600" y="2476500"/>
            <a:ext cx="8572500" cy="114300"/>
          </a:xfrm>
          <a:prstGeom prst="rect">
            <a:avLst/>
          </a:prstGeom>
          <a:solidFill>
            <a:srgbClr val="E9E3D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609600" y="2476500"/>
            <a:ext cx="6143625" cy="114300"/>
          </a:xfrm>
          <a:prstGeom prst="rect">
            <a:avLst/>
          </a:prstGeom>
          <a:solidFill>
            <a:srgbClr val="B39765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9448800" y="2419350"/>
            <a:ext cx="857250" cy="3038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50" b="1" dirty="0">
                <a:solidFill>
                  <a:srgbClr val="10283D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71.7%</a:t>
            </a:r>
            <a:endParaRPr lang="en-US" sz="1650" dirty="0"/>
          </a:p>
        </p:txBody>
      </p:sp>
      <p:sp>
        <p:nvSpPr>
          <p:cNvPr id="11" name="Text 8"/>
          <p:cNvSpPr/>
          <p:nvPr/>
        </p:nvSpPr>
        <p:spPr>
          <a:xfrm>
            <a:off x="609600" y="2952750"/>
            <a:ext cx="7239000" cy="3314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10283D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Q1(b)  Textual evidence</a:t>
            </a:r>
            <a:endParaRPr lang="en-US" sz="1800" dirty="0"/>
          </a:p>
        </p:txBody>
      </p:sp>
      <p:sp>
        <p:nvSpPr>
          <p:cNvPr id="12" name="Shape 9"/>
          <p:cNvSpPr/>
          <p:nvPr/>
        </p:nvSpPr>
        <p:spPr>
          <a:xfrm>
            <a:off x="609600" y="3295650"/>
            <a:ext cx="8572500" cy="114300"/>
          </a:xfrm>
          <a:prstGeom prst="rect">
            <a:avLst/>
          </a:prstGeom>
          <a:solidFill>
            <a:srgbClr val="E9E3D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3" name="Shape 10"/>
          <p:cNvSpPr/>
          <p:nvPr/>
        </p:nvSpPr>
        <p:spPr>
          <a:xfrm>
            <a:off x="609600" y="3295650"/>
            <a:ext cx="6143625" cy="114300"/>
          </a:xfrm>
          <a:prstGeom prst="rect">
            <a:avLst/>
          </a:prstGeom>
          <a:solidFill>
            <a:srgbClr val="B39765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9448800" y="3238500"/>
            <a:ext cx="857250" cy="3038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50" b="1" dirty="0">
                <a:solidFill>
                  <a:srgbClr val="10283D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71.7%</a:t>
            </a:r>
            <a:endParaRPr lang="en-US" sz="1650" dirty="0"/>
          </a:p>
        </p:txBody>
      </p:sp>
      <p:sp>
        <p:nvSpPr>
          <p:cNvPr id="15" name="Text 12"/>
          <p:cNvSpPr/>
          <p:nvPr/>
        </p:nvSpPr>
        <p:spPr>
          <a:xfrm>
            <a:off x="609600" y="3771900"/>
            <a:ext cx="7239000" cy="3314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10283D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Q1(c)  Analysis of language</a:t>
            </a:r>
            <a:endParaRPr lang="en-US" sz="1800" dirty="0"/>
          </a:p>
        </p:txBody>
      </p:sp>
      <p:sp>
        <p:nvSpPr>
          <p:cNvPr id="16" name="Shape 13"/>
          <p:cNvSpPr/>
          <p:nvPr/>
        </p:nvSpPr>
        <p:spPr>
          <a:xfrm>
            <a:off x="609600" y="4114800"/>
            <a:ext cx="8572500" cy="114300"/>
          </a:xfrm>
          <a:prstGeom prst="rect">
            <a:avLst/>
          </a:prstGeom>
          <a:solidFill>
            <a:srgbClr val="E9E3D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7" name="Shape 14"/>
          <p:cNvSpPr/>
          <p:nvPr/>
        </p:nvSpPr>
        <p:spPr>
          <a:xfrm>
            <a:off x="609600" y="4114800"/>
            <a:ext cx="4520045" cy="114300"/>
          </a:xfrm>
          <a:prstGeom prst="rect">
            <a:avLst/>
          </a:prstGeom>
          <a:solidFill>
            <a:srgbClr val="B39765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9448800" y="4057650"/>
            <a:ext cx="857250" cy="3038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50" b="1" dirty="0">
                <a:solidFill>
                  <a:srgbClr val="10283D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52.7%</a:t>
            </a:r>
            <a:endParaRPr lang="en-US" sz="1650" dirty="0"/>
          </a:p>
        </p:txBody>
      </p:sp>
      <p:sp>
        <p:nvSpPr>
          <p:cNvPr id="19" name="Text 16"/>
          <p:cNvSpPr/>
          <p:nvPr/>
        </p:nvSpPr>
        <p:spPr>
          <a:xfrm>
            <a:off x="609600" y="4591050"/>
            <a:ext cx="7239000" cy="3314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10283D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Q1(d)  Structure and control</a:t>
            </a:r>
            <a:endParaRPr lang="en-US" sz="1800" dirty="0"/>
          </a:p>
        </p:txBody>
      </p:sp>
      <p:sp>
        <p:nvSpPr>
          <p:cNvPr id="20" name="Shape 17"/>
          <p:cNvSpPr/>
          <p:nvPr/>
        </p:nvSpPr>
        <p:spPr>
          <a:xfrm>
            <a:off x="609600" y="4933950"/>
            <a:ext cx="8572500" cy="114300"/>
          </a:xfrm>
          <a:prstGeom prst="rect">
            <a:avLst/>
          </a:prstGeom>
          <a:solidFill>
            <a:srgbClr val="E9E3D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1" name="Shape 18"/>
          <p:cNvSpPr/>
          <p:nvPr/>
        </p:nvSpPr>
        <p:spPr>
          <a:xfrm>
            <a:off x="609600" y="4933950"/>
            <a:ext cx="6572250" cy="114300"/>
          </a:xfrm>
          <a:prstGeom prst="rect">
            <a:avLst/>
          </a:prstGeom>
          <a:solidFill>
            <a:srgbClr val="B39765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2" name="Text 19"/>
          <p:cNvSpPr/>
          <p:nvPr/>
        </p:nvSpPr>
        <p:spPr>
          <a:xfrm>
            <a:off x="9448800" y="4876800"/>
            <a:ext cx="857250" cy="3038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50" b="1" dirty="0">
                <a:solidFill>
                  <a:srgbClr val="10283D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76.7%</a:t>
            </a:r>
            <a:endParaRPr lang="en-US" sz="1650" dirty="0"/>
          </a:p>
        </p:txBody>
      </p:sp>
      <p:sp>
        <p:nvSpPr>
          <p:cNvPr id="23" name="Text 20"/>
          <p:cNvSpPr/>
          <p:nvPr/>
        </p:nvSpPr>
        <p:spPr>
          <a:xfrm>
            <a:off x="609600" y="5819775"/>
            <a:ext cx="7372350" cy="2347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75" dirty="0">
                <a:solidFill>
                  <a:srgbClr val="5D6F7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Each criterion has a separately supplied mark. No criterion scores are inferred</a:t>
            </a:r>
            <a:endParaRPr lang="en-US" sz="1275" dirty="0"/>
          </a:p>
        </p:txBody>
      </p:sp>
      <p:sp>
        <p:nvSpPr>
          <p:cNvPr id="24" name="Text 21"/>
          <p:cNvSpPr/>
          <p:nvPr/>
        </p:nvSpPr>
        <p:spPr>
          <a:xfrm>
            <a:off x="609600" y="6046470"/>
            <a:ext cx="7372350" cy="2347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75" dirty="0">
                <a:solidFill>
                  <a:srgbClr val="5D6F7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from the essay total.</a:t>
            </a:r>
            <a:endParaRPr lang="en-US" sz="1275" dirty="0"/>
          </a:p>
        </p:txBody>
      </p:sp>
      <p:sp>
        <p:nvSpPr>
          <p:cNvPr id="25" name="Text 22"/>
          <p:cNvSpPr/>
          <p:nvPr/>
        </p:nvSpPr>
        <p:spPr>
          <a:xfrm>
            <a:off x="609600" y="6477000"/>
            <a:ext cx="6858000" cy="1795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75" dirty="0">
                <a:solidFill>
                  <a:srgbClr val="5D6F7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English Advanced</a:t>
            </a:r>
            <a:endParaRPr lang="en-US" sz="975" dirty="0"/>
          </a:p>
        </p:txBody>
      </p:sp>
      <p:sp>
        <p:nvSpPr>
          <p:cNvPr id="26" name="Text 23"/>
          <p:cNvSpPr/>
          <p:nvPr/>
        </p:nvSpPr>
        <p:spPr>
          <a:xfrm>
            <a:off x="10144125" y="6477000"/>
            <a:ext cx="428625" cy="1795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75" dirty="0">
                <a:solidFill>
                  <a:srgbClr val="5D6F7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05</a:t>
            </a:r>
            <a:endParaRPr lang="en-US" sz="975" dirty="0"/>
          </a:p>
        </p:txBody>
      </p:sp>
      <p:sp>
        <p:nvSpPr>
          <p:cNvPr id="27" name="Text 24"/>
          <p:cNvSpPr/>
          <p:nvPr/>
        </p:nvSpPr>
        <p:spPr>
          <a:xfrm>
            <a:off x="7429500" y="409575"/>
            <a:ext cx="2952750" cy="1795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75" dirty="0">
                <a:solidFill>
                  <a:srgbClr val="5D6F7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Fictional pilot school</a:t>
            </a:r>
            <a:endParaRPr lang="en-US" sz="975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028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DF9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858500" y="0"/>
            <a:ext cx="1333500" cy="685800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09600" y="400050"/>
            <a:ext cx="7429500" cy="2347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75" dirty="0">
                <a:solidFill>
                  <a:srgbClr val="98783F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ASSESSMENT ATLAS</a:t>
            </a:r>
            <a:endParaRPr lang="en-US" sz="1275" dirty="0"/>
          </a:p>
        </p:txBody>
      </p:sp>
      <p:sp>
        <p:nvSpPr>
          <p:cNvPr id="5" name="Text 2"/>
          <p:cNvSpPr/>
          <p:nvPr/>
        </p:nvSpPr>
        <p:spPr>
          <a:xfrm>
            <a:off x="609600" y="866775"/>
            <a:ext cx="7429500" cy="220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5D6F7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Complete-record class averages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609600" y="1238250"/>
            <a:ext cx="7429500" cy="552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10283D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Class comparison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609600" y="2286000"/>
            <a:ext cx="7239000" cy="3314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10283D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Class A</a:t>
            </a:r>
            <a:endParaRPr lang="en-US" sz="1800" dirty="0"/>
          </a:p>
        </p:txBody>
      </p:sp>
      <p:sp>
        <p:nvSpPr>
          <p:cNvPr id="8" name="Shape 5"/>
          <p:cNvSpPr/>
          <p:nvPr/>
        </p:nvSpPr>
        <p:spPr>
          <a:xfrm>
            <a:off x="609600" y="2628900"/>
            <a:ext cx="8572500" cy="114300"/>
          </a:xfrm>
          <a:prstGeom prst="rect">
            <a:avLst/>
          </a:prstGeom>
          <a:solidFill>
            <a:srgbClr val="E9E3D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609600" y="2628900"/>
            <a:ext cx="5857875" cy="114300"/>
          </a:xfrm>
          <a:prstGeom prst="rect">
            <a:avLst/>
          </a:prstGeom>
          <a:solidFill>
            <a:srgbClr val="B39765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9448800" y="2571750"/>
            <a:ext cx="857250" cy="3038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50" b="1" dirty="0">
                <a:solidFill>
                  <a:srgbClr val="10283D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68.3%</a:t>
            </a:r>
            <a:endParaRPr lang="en-US" sz="1650" dirty="0"/>
          </a:p>
        </p:txBody>
      </p:sp>
      <p:sp>
        <p:nvSpPr>
          <p:cNvPr id="11" name="Text 8"/>
          <p:cNvSpPr/>
          <p:nvPr/>
        </p:nvSpPr>
        <p:spPr>
          <a:xfrm>
            <a:off x="609600" y="3000375"/>
            <a:ext cx="7239000" cy="3314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10283D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Class B</a:t>
            </a:r>
            <a:endParaRPr lang="en-US" sz="1800" dirty="0"/>
          </a:p>
        </p:txBody>
      </p:sp>
      <p:sp>
        <p:nvSpPr>
          <p:cNvPr id="12" name="Shape 9"/>
          <p:cNvSpPr/>
          <p:nvPr/>
        </p:nvSpPr>
        <p:spPr>
          <a:xfrm>
            <a:off x="609600" y="3343275"/>
            <a:ext cx="8572500" cy="114300"/>
          </a:xfrm>
          <a:prstGeom prst="rect">
            <a:avLst/>
          </a:prstGeom>
          <a:solidFill>
            <a:srgbClr val="E9E3D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3" name="Shape 10"/>
          <p:cNvSpPr/>
          <p:nvPr/>
        </p:nvSpPr>
        <p:spPr>
          <a:xfrm>
            <a:off x="609600" y="3343275"/>
            <a:ext cx="6172200" cy="114300"/>
          </a:xfrm>
          <a:prstGeom prst="rect">
            <a:avLst/>
          </a:prstGeom>
          <a:solidFill>
            <a:srgbClr val="B39765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9448800" y="3286125"/>
            <a:ext cx="857250" cy="3038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50" b="1" dirty="0">
                <a:solidFill>
                  <a:srgbClr val="10283D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72%</a:t>
            </a:r>
            <a:endParaRPr lang="en-US" sz="1650" dirty="0"/>
          </a:p>
        </p:txBody>
      </p:sp>
      <p:sp>
        <p:nvSpPr>
          <p:cNvPr id="15" name="Text 12"/>
          <p:cNvSpPr/>
          <p:nvPr/>
        </p:nvSpPr>
        <p:spPr>
          <a:xfrm>
            <a:off x="609600" y="5819775"/>
            <a:ext cx="7372350" cy="2347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75" dirty="0">
                <a:solidFill>
                  <a:srgbClr val="5D6F7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These differences describe this assessment. They do not establish teaching</a:t>
            </a:r>
            <a:endParaRPr lang="en-US" sz="1275" dirty="0"/>
          </a:p>
        </p:txBody>
      </p:sp>
      <p:sp>
        <p:nvSpPr>
          <p:cNvPr id="16" name="Text 13"/>
          <p:cNvSpPr/>
          <p:nvPr/>
        </p:nvSpPr>
        <p:spPr>
          <a:xfrm>
            <a:off x="609600" y="6046470"/>
            <a:ext cx="7372350" cy="2347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75" dirty="0">
                <a:solidFill>
                  <a:srgbClr val="5D6F7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effects.</a:t>
            </a:r>
            <a:endParaRPr lang="en-US" sz="1275" dirty="0"/>
          </a:p>
        </p:txBody>
      </p:sp>
      <p:sp>
        <p:nvSpPr>
          <p:cNvPr id="17" name="Text 14"/>
          <p:cNvSpPr/>
          <p:nvPr/>
        </p:nvSpPr>
        <p:spPr>
          <a:xfrm>
            <a:off x="609600" y="6477000"/>
            <a:ext cx="6858000" cy="1795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75" dirty="0">
                <a:solidFill>
                  <a:srgbClr val="5D6F7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English Advanced</a:t>
            </a:r>
            <a:endParaRPr lang="en-US" sz="975" dirty="0"/>
          </a:p>
        </p:txBody>
      </p:sp>
      <p:sp>
        <p:nvSpPr>
          <p:cNvPr id="18" name="Text 15"/>
          <p:cNvSpPr/>
          <p:nvPr/>
        </p:nvSpPr>
        <p:spPr>
          <a:xfrm>
            <a:off x="10144125" y="6477000"/>
            <a:ext cx="428625" cy="1795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75" dirty="0">
                <a:solidFill>
                  <a:srgbClr val="5D6F7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06</a:t>
            </a:r>
            <a:endParaRPr lang="en-US" sz="975" dirty="0"/>
          </a:p>
        </p:txBody>
      </p:sp>
      <p:sp>
        <p:nvSpPr>
          <p:cNvPr id="19" name="Text 16"/>
          <p:cNvSpPr/>
          <p:nvPr/>
        </p:nvSpPr>
        <p:spPr>
          <a:xfrm>
            <a:off x="7429500" y="409575"/>
            <a:ext cx="2952750" cy="1795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75" dirty="0">
                <a:solidFill>
                  <a:srgbClr val="5D6F7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Fictional pilot school</a:t>
            </a:r>
            <a:endParaRPr lang="en-US" sz="975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028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DF9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858500" y="0"/>
            <a:ext cx="1333500" cy="685800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09600" y="400050"/>
            <a:ext cx="7429500" cy="2347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75" dirty="0">
                <a:solidFill>
                  <a:srgbClr val="98783F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ASSESSMENT ATLAS</a:t>
            </a:r>
            <a:endParaRPr lang="en-US" sz="1275" dirty="0"/>
          </a:p>
        </p:txBody>
      </p:sp>
      <p:sp>
        <p:nvSpPr>
          <p:cNvPr id="5" name="Text 2"/>
          <p:cNvSpPr/>
          <p:nvPr/>
        </p:nvSpPr>
        <p:spPr>
          <a:xfrm>
            <a:off x="609600" y="866775"/>
            <a:ext cx="7429500" cy="220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5D6F7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Supplied assessment topic labels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609600" y="1238250"/>
            <a:ext cx="7429500" cy="552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10283D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Achievement across assessed topics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609600" y="2143125"/>
            <a:ext cx="7239000" cy="3314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10283D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Analysis of language</a:t>
            </a:r>
            <a:endParaRPr lang="en-US" sz="1800" dirty="0"/>
          </a:p>
        </p:txBody>
      </p:sp>
      <p:sp>
        <p:nvSpPr>
          <p:cNvPr id="8" name="Shape 5"/>
          <p:cNvSpPr/>
          <p:nvPr/>
        </p:nvSpPr>
        <p:spPr>
          <a:xfrm>
            <a:off x="609600" y="2486025"/>
            <a:ext cx="8572500" cy="114300"/>
          </a:xfrm>
          <a:prstGeom prst="rect">
            <a:avLst/>
          </a:prstGeom>
          <a:solidFill>
            <a:srgbClr val="E9E3D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609600" y="2486025"/>
            <a:ext cx="4520045" cy="114300"/>
          </a:xfrm>
          <a:prstGeom prst="rect">
            <a:avLst/>
          </a:prstGeom>
          <a:solidFill>
            <a:srgbClr val="B39765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9448800" y="2428875"/>
            <a:ext cx="857250" cy="3038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50" b="1" dirty="0">
                <a:solidFill>
                  <a:srgbClr val="10283D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52.7%</a:t>
            </a:r>
            <a:endParaRPr lang="en-US" sz="1650" dirty="0"/>
          </a:p>
        </p:txBody>
      </p:sp>
      <p:sp>
        <p:nvSpPr>
          <p:cNvPr id="11" name="Text 8"/>
          <p:cNvSpPr/>
          <p:nvPr/>
        </p:nvSpPr>
        <p:spPr>
          <a:xfrm>
            <a:off x="609600" y="3019425"/>
            <a:ext cx="7239000" cy="3314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10283D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Argument</a:t>
            </a:r>
            <a:endParaRPr lang="en-US" sz="1800" dirty="0"/>
          </a:p>
        </p:txBody>
      </p:sp>
      <p:sp>
        <p:nvSpPr>
          <p:cNvPr id="12" name="Shape 9"/>
          <p:cNvSpPr/>
          <p:nvPr/>
        </p:nvSpPr>
        <p:spPr>
          <a:xfrm>
            <a:off x="609600" y="3362325"/>
            <a:ext cx="8572500" cy="114300"/>
          </a:xfrm>
          <a:prstGeom prst="rect">
            <a:avLst/>
          </a:prstGeom>
          <a:solidFill>
            <a:srgbClr val="E9E3D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3" name="Shape 10"/>
          <p:cNvSpPr/>
          <p:nvPr/>
        </p:nvSpPr>
        <p:spPr>
          <a:xfrm>
            <a:off x="609600" y="3362325"/>
            <a:ext cx="6143625" cy="114300"/>
          </a:xfrm>
          <a:prstGeom prst="rect">
            <a:avLst/>
          </a:prstGeom>
          <a:solidFill>
            <a:srgbClr val="B39765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9448800" y="3305175"/>
            <a:ext cx="857250" cy="3038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50" b="1" dirty="0">
                <a:solidFill>
                  <a:srgbClr val="10283D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71.7%</a:t>
            </a:r>
            <a:endParaRPr lang="en-US" sz="1650" dirty="0"/>
          </a:p>
        </p:txBody>
      </p:sp>
      <p:sp>
        <p:nvSpPr>
          <p:cNvPr id="15" name="Text 12"/>
          <p:cNvSpPr/>
          <p:nvPr/>
        </p:nvSpPr>
        <p:spPr>
          <a:xfrm>
            <a:off x="609600" y="3895725"/>
            <a:ext cx="7239000" cy="3314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10283D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Textual evidence</a:t>
            </a:r>
            <a:endParaRPr lang="en-US" sz="1800" dirty="0"/>
          </a:p>
        </p:txBody>
      </p:sp>
      <p:sp>
        <p:nvSpPr>
          <p:cNvPr id="16" name="Shape 13"/>
          <p:cNvSpPr/>
          <p:nvPr/>
        </p:nvSpPr>
        <p:spPr>
          <a:xfrm>
            <a:off x="609600" y="4238625"/>
            <a:ext cx="8572500" cy="114300"/>
          </a:xfrm>
          <a:prstGeom prst="rect">
            <a:avLst/>
          </a:prstGeom>
          <a:solidFill>
            <a:srgbClr val="E9E3D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7" name="Shape 14"/>
          <p:cNvSpPr/>
          <p:nvPr/>
        </p:nvSpPr>
        <p:spPr>
          <a:xfrm>
            <a:off x="609600" y="4238625"/>
            <a:ext cx="6143625" cy="114300"/>
          </a:xfrm>
          <a:prstGeom prst="rect">
            <a:avLst/>
          </a:prstGeom>
          <a:solidFill>
            <a:srgbClr val="B39765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9448800" y="4181475"/>
            <a:ext cx="857250" cy="3038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50" b="1" dirty="0">
                <a:solidFill>
                  <a:srgbClr val="10283D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71.7%</a:t>
            </a:r>
            <a:endParaRPr lang="en-US" sz="1650" dirty="0"/>
          </a:p>
        </p:txBody>
      </p:sp>
      <p:sp>
        <p:nvSpPr>
          <p:cNvPr id="19" name="Text 16"/>
          <p:cNvSpPr/>
          <p:nvPr/>
        </p:nvSpPr>
        <p:spPr>
          <a:xfrm>
            <a:off x="609600" y="4772025"/>
            <a:ext cx="7239000" cy="3314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10283D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Structure and control</a:t>
            </a:r>
            <a:endParaRPr lang="en-US" sz="1800" dirty="0"/>
          </a:p>
        </p:txBody>
      </p:sp>
      <p:sp>
        <p:nvSpPr>
          <p:cNvPr id="20" name="Shape 17"/>
          <p:cNvSpPr/>
          <p:nvPr/>
        </p:nvSpPr>
        <p:spPr>
          <a:xfrm>
            <a:off x="609600" y="5114925"/>
            <a:ext cx="8572500" cy="114300"/>
          </a:xfrm>
          <a:prstGeom prst="rect">
            <a:avLst/>
          </a:prstGeom>
          <a:solidFill>
            <a:srgbClr val="E9E3D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1" name="Shape 18"/>
          <p:cNvSpPr/>
          <p:nvPr/>
        </p:nvSpPr>
        <p:spPr>
          <a:xfrm>
            <a:off x="609600" y="5114925"/>
            <a:ext cx="6572250" cy="114300"/>
          </a:xfrm>
          <a:prstGeom prst="rect">
            <a:avLst/>
          </a:prstGeom>
          <a:solidFill>
            <a:srgbClr val="B39765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2" name="Text 19"/>
          <p:cNvSpPr/>
          <p:nvPr/>
        </p:nvSpPr>
        <p:spPr>
          <a:xfrm>
            <a:off x="9448800" y="5057775"/>
            <a:ext cx="857250" cy="3038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50" b="1" dirty="0">
                <a:solidFill>
                  <a:srgbClr val="10283D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76.7%</a:t>
            </a:r>
            <a:endParaRPr lang="en-US" sz="1650" dirty="0"/>
          </a:p>
        </p:txBody>
      </p:sp>
      <p:sp>
        <p:nvSpPr>
          <p:cNvPr id="23" name="Text 20"/>
          <p:cNvSpPr/>
          <p:nvPr/>
        </p:nvSpPr>
        <p:spPr>
          <a:xfrm>
            <a:off x="609600" y="5819775"/>
            <a:ext cx="7372350" cy="2347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75" dirty="0">
                <a:solidFill>
                  <a:srgbClr val="5D6F7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Weighted by available question marks. These results describe the assessed content.</a:t>
            </a:r>
            <a:endParaRPr lang="en-US" sz="1275" dirty="0"/>
          </a:p>
        </p:txBody>
      </p:sp>
      <p:sp>
        <p:nvSpPr>
          <p:cNvPr id="24" name="Text 21"/>
          <p:cNvSpPr/>
          <p:nvPr/>
        </p:nvSpPr>
        <p:spPr>
          <a:xfrm>
            <a:off x="609600" y="6477000"/>
            <a:ext cx="6858000" cy="1795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75" dirty="0">
                <a:solidFill>
                  <a:srgbClr val="5D6F7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English Advanced</a:t>
            </a:r>
            <a:endParaRPr lang="en-US" sz="975" dirty="0"/>
          </a:p>
        </p:txBody>
      </p:sp>
      <p:sp>
        <p:nvSpPr>
          <p:cNvPr id="25" name="Text 22"/>
          <p:cNvSpPr/>
          <p:nvPr/>
        </p:nvSpPr>
        <p:spPr>
          <a:xfrm>
            <a:off x="10144125" y="6477000"/>
            <a:ext cx="428625" cy="1795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75" dirty="0">
                <a:solidFill>
                  <a:srgbClr val="5D6F7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07</a:t>
            </a:r>
            <a:endParaRPr lang="en-US" sz="975" dirty="0"/>
          </a:p>
        </p:txBody>
      </p:sp>
      <p:sp>
        <p:nvSpPr>
          <p:cNvPr id="26" name="Text 23"/>
          <p:cNvSpPr/>
          <p:nvPr/>
        </p:nvSpPr>
        <p:spPr>
          <a:xfrm>
            <a:off x="7429500" y="409575"/>
            <a:ext cx="2952750" cy="1795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75" dirty="0">
                <a:solidFill>
                  <a:srgbClr val="5D6F7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Fictional pilot school</a:t>
            </a:r>
            <a:endParaRPr lang="en-US" sz="975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028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DF9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858500" y="0"/>
            <a:ext cx="1333500" cy="685800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09600" y="400050"/>
            <a:ext cx="7429500" cy="2347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75" dirty="0">
                <a:solidFill>
                  <a:srgbClr val="98783F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ASSESSMENT ATLAS</a:t>
            </a:r>
            <a:endParaRPr lang="en-US" sz="1275" dirty="0"/>
          </a:p>
        </p:txBody>
      </p:sp>
      <p:sp>
        <p:nvSpPr>
          <p:cNvPr id="5" name="Text 2"/>
          <p:cNvSpPr/>
          <p:nvPr/>
        </p:nvSpPr>
        <p:spPr>
          <a:xfrm>
            <a:off x="609600" y="866775"/>
            <a:ext cx="7429500" cy="220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5D6F7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Question-to-outcome evidence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609600" y="1238250"/>
            <a:ext cx="7429500" cy="552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10283D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Performance by entered outcome link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609600" y="2143125"/>
            <a:ext cx="7239000" cy="3038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50" dirty="0">
                <a:solidFill>
                  <a:srgbClr val="10283D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EAV-12-01</a:t>
            </a:r>
            <a:endParaRPr lang="en-US" sz="1650" dirty="0"/>
          </a:p>
        </p:txBody>
      </p:sp>
      <p:sp>
        <p:nvSpPr>
          <p:cNvPr id="8" name="Text 5"/>
          <p:cNvSpPr/>
          <p:nvPr/>
        </p:nvSpPr>
        <p:spPr>
          <a:xfrm>
            <a:off x="609600" y="2419350"/>
            <a:ext cx="7239000" cy="2347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75" dirty="0">
                <a:solidFill>
                  <a:srgbClr val="5D6F7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Critical analysis of complex texts</a:t>
            </a:r>
            <a:endParaRPr lang="en-US" sz="1275" dirty="0"/>
          </a:p>
        </p:txBody>
      </p:sp>
      <p:sp>
        <p:nvSpPr>
          <p:cNvPr id="9" name="Shape 6"/>
          <p:cNvSpPr/>
          <p:nvPr/>
        </p:nvSpPr>
        <p:spPr>
          <a:xfrm>
            <a:off x="609600" y="2705100"/>
            <a:ext cx="8572500" cy="95250"/>
          </a:xfrm>
          <a:prstGeom prst="rect">
            <a:avLst/>
          </a:prstGeom>
          <a:solidFill>
            <a:srgbClr val="E9E3D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609600" y="2705100"/>
            <a:ext cx="6143625" cy="95250"/>
          </a:xfrm>
          <a:prstGeom prst="rect">
            <a:avLst/>
          </a:prstGeom>
          <a:solidFill>
            <a:srgbClr val="B39765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9448800" y="2600325"/>
            <a:ext cx="857250" cy="3038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50" b="1" dirty="0">
                <a:solidFill>
                  <a:srgbClr val="10283D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71.7%</a:t>
            </a:r>
            <a:endParaRPr lang="en-US" sz="1650" dirty="0"/>
          </a:p>
        </p:txBody>
      </p:sp>
      <p:sp>
        <p:nvSpPr>
          <p:cNvPr id="12" name="Text 9"/>
          <p:cNvSpPr/>
          <p:nvPr/>
        </p:nvSpPr>
        <p:spPr>
          <a:xfrm>
            <a:off x="609600" y="3019425"/>
            <a:ext cx="7239000" cy="3038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50" dirty="0">
                <a:solidFill>
                  <a:srgbClr val="10283D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EAV-12-03</a:t>
            </a:r>
            <a:endParaRPr lang="en-US" sz="1650" dirty="0"/>
          </a:p>
        </p:txBody>
      </p:sp>
      <p:sp>
        <p:nvSpPr>
          <p:cNvPr id="13" name="Text 10"/>
          <p:cNvSpPr/>
          <p:nvPr/>
        </p:nvSpPr>
        <p:spPr>
          <a:xfrm>
            <a:off x="609600" y="3295650"/>
            <a:ext cx="7239000" cy="2347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75" dirty="0">
                <a:solidFill>
                  <a:srgbClr val="5D6F7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Evaluating context, values and responses</a:t>
            </a:r>
            <a:endParaRPr lang="en-US" sz="1275" dirty="0"/>
          </a:p>
        </p:txBody>
      </p:sp>
      <p:sp>
        <p:nvSpPr>
          <p:cNvPr id="14" name="Shape 11"/>
          <p:cNvSpPr/>
          <p:nvPr/>
        </p:nvSpPr>
        <p:spPr>
          <a:xfrm>
            <a:off x="609600" y="3581400"/>
            <a:ext cx="8572500" cy="95250"/>
          </a:xfrm>
          <a:prstGeom prst="rect">
            <a:avLst/>
          </a:prstGeom>
          <a:solidFill>
            <a:srgbClr val="E9E3D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609600" y="3581400"/>
            <a:ext cx="4520045" cy="95250"/>
          </a:xfrm>
          <a:prstGeom prst="rect">
            <a:avLst/>
          </a:prstGeom>
          <a:solidFill>
            <a:srgbClr val="B39765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9448800" y="3476625"/>
            <a:ext cx="857250" cy="3038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50" b="1" dirty="0">
                <a:solidFill>
                  <a:srgbClr val="10283D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52.7%</a:t>
            </a:r>
            <a:endParaRPr lang="en-US" sz="1650" dirty="0"/>
          </a:p>
        </p:txBody>
      </p:sp>
      <p:sp>
        <p:nvSpPr>
          <p:cNvPr id="17" name="Text 14"/>
          <p:cNvSpPr/>
          <p:nvPr/>
        </p:nvSpPr>
        <p:spPr>
          <a:xfrm>
            <a:off x="609600" y="3895725"/>
            <a:ext cx="7239000" cy="3038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50" dirty="0">
                <a:solidFill>
                  <a:srgbClr val="10283D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EAV-12-05</a:t>
            </a:r>
            <a:endParaRPr lang="en-US" sz="1650" dirty="0"/>
          </a:p>
        </p:txBody>
      </p:sp>
      <p:sp>
        <p:nvSpPr>
          <p:cNvPr id="18" name="Text 15"/>
          <p:cNvSpPr/>
          <p:nvPr/>
        </p:nvSpPr>
        <p:spPr>
          <a:xfrm>
            <a:off x="609600" y="4171950"/>
            <a:ext cx="7239000" cy="2347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75" dirty="0">
                <a:solidFill>
                  <a:srgbClr val="5D6F7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Critical and creative composition</a:t>
            </a:r>
            <a:endParaRPr lang="en-US" sz="1275" dirty="0"/>
          </a:p>
        </p:txBody>
      </p:sp>
      <p:sp>
        <p:nvSpPr>
          <p:cNvPr id="19" name="Shape 16"/>
          <p:cNvSpPr/>
          <p:nvPr/>
        </p:nvSpPr>
        <p:spPr>
          <a:xfrm>
            <a:off x="609600" y="4457700"/>
            <a:ext cx="8572500" cy="95250"/>
          </a:xfrm>
          <a:prstGeom prst="rect">
            <a:avLst/>
          </a:prstGeom>
          <a:solidFill>
            <a:srgbClr val="E9E3D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0" name="Shape 17"/>
          <p:cNvSpPr/>
          <p:nvPr/>
        </p:nvSpPr>
        <p:spPr>
          <a:xfrm>
            <a:off x="609600" y="4457700"/>
            <a:ext cx="6572250" cy="95250"/>
          </a:xfrm>
          <a:prstGeom prst="rect">
            <a:avLst/>
          </a:prstGeom>
          <a:solidFill>
            <a:srgbClr val="B39765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9448800" y="4352925"/>
            <a:ext cx="857250" cy="3038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50" b="1" dirty="0">
                <a:solidFill>
                  <a:srgbClr val="10283D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76.7%</a:t>
            </a:r>
            <a:endParaRPr lang="en-US" sz="1650" dirty="0"/>
          </a:p>
        </p:txBody>
      </p:sp>
      <p:sp>
        <p:nvSpPr>
          <p:cNvPr id="22" name="Text 19"/>
          <p:cNvSpPr/>
          <p:nvPr/>
        </p:nvSpPr>
        <p:spPr>
          <a:xfrm>
            <a:off x="609600" y="5819775"/>
            <a:ext cx="7372350" cy="2347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75" dirty="0">
                <a:solidFill>
                  <a:srgbClr val="5D6F7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Authored pilot links demonstrate the workflow. Curriculum alignment is not</a:t>
            </a:r>
            <a:endParaRPr lang="en-US" sz="1275" dirty="0"/>
          </a:p>
        </p:txBody>
      </p:sp>
      <p:sp>
        <p:nvSpPr>
          <p:cNvPr id="23" name="Text 20"/>
          <p:cNvSpPr/>
          <p:nvPr/>
        </p:nvSpPr>
        <p:spPr>
          <a:xfrm>
            <a:off x="609600" y="6046470"/>
            <a:ext cx="7372350" cy="2347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75" dirty="0">
                <a:solidFill>
                  <a:srgbClr val="5D6F7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independently verified.</a:t>
            </a:r>
            <a:endParaRPr lang="en-US" sz="1275" dirty="0"/>
          </a:p>
        </p:txBody>
      </p:sp>
      <p:sp>
        <p:nvSpPr>
          <p:cNvPr id="24" name="Text 21"/>
          <p:cNvSpPr/>
          <p:nvPr/>
        </p:nvSpPr>
        <p:spPr>
          <a:xfrm>
            <a:off x="609600" y="6477000"/>
            <a:ext cx="6858000" cy="1795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75" dirty="0">
                <a:solidFill>
                  <a:srgbClr val="5D6F7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English Advanced</a:t>
            </a:r>
            <a:endParaRPr lang="en-US" sz="975" dirty="0"/>
          </a:p>
        </p:txBody>
      </p:sp>
      <p:sp>
        <p:nvSpPr>
          <p:cNvPr id="25" name="Text 22"/>
          <p:cNvSpPr/>
          <p:nvPr/>
        </p:nvSpPr>
        <p:spPr>
          <a:xfrm>
            <a:off x="10144125" y="6477000"/>
            <a:ext cx="428625" cy="1795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75" dirty="0">
                <a:solidFill>
                  <a:srgbClr val="5D6F7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08</a:t>
            </a:r>
            <a:endParaRPr lang="en-US" sz="975" dirty="0"/>
          </a:p>
        </p:txBody>
      </p:sp>
      <p:sp>
        <p:nvSpPr>
          <p:cNvPr id="26" name="Text 23"/>
          <p:cNvSpPr/>
          <p:nvPr/>
        </p:nvSpPr>
        <p:spPr>
          <a:xfrm>
            <a:off x="7429500" y="409575"/>
            <a:ext cx="2952750" cy="1795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75" dirty="0">
                <a:solidFill>
                  <a:srgbClr val="5D6F7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Fictional pilot school</a:t>
            </a:r>
            <a:endParaRPr lang="en-US" sz="975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028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DF9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858500" y="0"/>
            <a:ext cx="1333500" cy="685800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09600" y="400050"/>
            <a:ext cx="7429500" cy="2347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75" dirty="0">
                <a:solidFill>
                  <a:srgbClr val="98783F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ASSESSMENT ATLAS</a:t>
            </a:r>
            <a:endParaRPr lang="en-US" sz="1275" dirty="0"/>
          </a:p>
        </p:txBody>
      </p:sp>
      <p:sp>
        <p:nvSpPr>
          <p:cNvPr id="5" name="Text 2"/>
          <p:cNvSpPr/>
          <p:nvPr/>
        </p:nvSpPr>
        <p:spPr>
          <a:xfrm>
            <a:off x="609600" y="866775"/>
            <a:ext cx="7429500" cy="220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5D6F7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Percentage of available marks / selected dimensions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609600" y="1238250"/>
            <a:ext cx="7429500" cy="552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10283D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Achievement profile</a:t>
            </a:r>
            <a:endParaRPr lang="en-US" sz="3000" dirty="0"/>
          </a:p>
        </p:txBody>
      </p:sp>
      <p:graphicFrame>
        <p:nvGraphicFramePr>
          <p:cNvPr id="7" name="Chart 0" descr=""/>
          <p:cNvGraphicFramePr/>
          <p:nvPr/>
        </p:nvGraphicFramePr>
        <p:xfrm>
          <a:off x="609600" y="2076450"/>
          <a:ext cx="6953250" cy="36195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8" name="Text 4"/>
          <p:cNvSpPr/>
          <p:nvPr/>
        </p:nvSpPr>
        <p:spPr>
          <a:xfrm>
            <a:off x="8096250" y="2333625"/>
            <a:ext cx="2381250" cy="1933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dirty="0">
                <a:solidFill>
                  <a:srgbClr val="5D6F7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COHORT MEAN</a:t>
            </a:r>
            <a:endParaRPr lang="en-US" sz="1050" dirty="0"/>
          </a:p>
        </p:txBody>
      </p:sp>
      <p:sp>
        <p:nvSpPr>
          <p:cNvPr id="9" name="Text 5"/>
          <p:cNvSpPr/>
          <p:nvPr/>
        </p:nvSpPr>
        <p:spPr>
          <a:xfrm>
            <a:off x="8096250" y="2638425"/>
            <a:ext cx="2381250" cy="6353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50" b="1" dirty="0">
                <a:solidFill>
                  <a:srgbClr val="10283D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70%</a:t>
            </a:r>
            <a:endParaRPr lang="en-US" sz="3450" dirty="0"/>
          </a:p>
        </p:txBody>
      </p:sp>
      <p:sp>
        <p:nvSpPr>
          <p:cNvPr id="10" name="Text 6"/>
          <p:cNvSpPr/>
          <p:nvPr/>
        </p:nvSpPr>
        <p:spPr>
          <a:xfrm>
            <a:off x="8096250" y="3648075"/>
            <a:ext cx="2381250" cy="1933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dirty="0">
                <a:solidFill>
                  <a:srgbClr val="5D6F7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MEDIAN RESULT</a:t>
            </a:r>
            <a:endParaRPr lang="en-US" sz="1050" dirty="0"/>
          </a:p>
        </p:txBody>
      </p:sp>
      <p:sp>
        <p:nvSpPr>
          <p:cNvPr id="11" name="Text 7"/>
          <p:cNvSpPr/>
          <p:nvPr/>
        </p:nvSpPr>
        <p:spPr>
          <a:xfrm>
            <a:off x="8096250" y="3952875"/>
            <a:ext cx="2381250" cy="4972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700" b="1" dirty="0">
                <a:solidFill>
                  <a:srgbClr val="10283D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75%</a:t>
            </a:r>
            <a:endParaRPr lang="en-US" sz="2700" dirty="0"/>
          </a:p>
        </p:txBody>
      </p:sp>
      <p:sp>
        <p:nvSpPr>
          <p:cNvPr id="12" name="Text 8"/>
          <p:cNvSpPr/>
          <p:nvPr/>
        </p:nvSpPr>
        <p:spPr>
          <a:xfrm>
            <a:off x="609600" y="5819775"/>
            <a:ext cx="7372350" cy="2347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75" dirty="0">
                <a:solidFill>
                  <a:srgbClr val="5D6F7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1-4 of 4 dimensions with results. Profile shape is not an overall mark.</a:t>
            </a:r>
            <a:endParaRPr lang="en-US" sz="1275" dirty="0"/>
          </a:p>
        </p:txBody>
      </p:sp>
      <p:sp>
        <p:nvSpPr>
          <p:cNvPr id="13" name="Text 9"/>
          <p:cNvSpPr/>
          <p:nvPr/>
        </p:nvSpPr>
        <p:spPr>
          <a:xfrm>
            <a:off x="609600" y="6477000"/>
            <a:ext cx="6858000" cy="1795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75" dirty="0">
                <a:solidFill>
                  <a:srgbClr val="5D6F7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English Advanced</a:t>
            </a:r>
            <a:endParaRPr lang="en-US" sz="975" dirty="0"/>
          </a:p>
        </p:txBody>
      </p:sp>
      <p:sp>
        <p:nvSpPr>
          <p:cNvPr id="14" name="Text 10"/>
          <p:cNvSpPr/>
          <p:nvPr/>
        </p:nvSpPr>
        <p:spPr>
          <a:xfrm>
            <a:off x="10144125" y="6477000"/>
            <a:ext cx="428625" cy="1795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75" dirty="0">
                <a:solidFill>
                  <a:srgbClr val="5D6F7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09</a:t>
            </a:r>
            <a:endParaRPr lang="en-US" sz="975" dirty="0"/>
          </a:p>
        </p:txBody>
      </p:sp>
      <p:sp>
        <p:nvSpPr>
          <p:cNvPr id="15" name="Text 11"/>
          <p:cNvSpPr/>
          <p:nvPr/>
        </p:nvSpPr>
        <p:spPr>
          <a:xfrm>
            <a:off x="7429500" y="409575"/>
            <a:ext cx="2952750" cy="1795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75" dirty="0">
                <a:solidFill>
                  <a:srgbClr val="5D6F7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Fictional pilot school</a:t>
            </a:r>
            <a:endParaRPr lang="en-US" sz="975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1028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DF9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858500" y="0"/>
            <a:ext cx="1333500" cy="685800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09600" y="400050"/>
            <a:ext cx="7429500" cy="2347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75" dirty="0">
                <a:solidFill>
                  <a:srgbClr val="98783F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ASSESSMENT ATLAS</a:t>
            </a:r>
            <a:endParaRPr lang="en-US" sz="1275" dirty="0"/>
          </a:p>
        </p:txBody>
      </p:sp>
      <p:sp>
        <p:nvSpPr>
          <p:cNvPr id="5" name="Text 2"/>
          <p:cNvSpPr/>
          <p:nvPr/>
        </p:nvSpPr>
        <p:spPr>
          <a:xfrm>
            <a:off x="609600" y="866775"/>
            <a:ext cx="7429500" cy="220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5D6F7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Percentage of available question marks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609600" y="1238250"/>
            <a:ext cx="7429500" cy="552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10283D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Class question comparison</a:t>
            </a:r>
            <a:endParaRPr lang="en-US" sz="3000" dirty="0"/>
          </a:p>
        </p:txBody>
      </p:sp>
      <p:graphicFrame>
        <p:nvGraphicFramePr>
          <p:cNvPr id="7" name="Chart 0" descr=""/>
          <p:cNvGraphicFramePr/>
          <p:nvPr/>
        </p:nvGraphicFramePr>
        <p:xfrm>
          <a:off x="609600" y="2076450"/>
          <a:ext cx="9477375" cy="36195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8" name="Text 4"/>
          <p:cNvSpPr/>
          <p:nvPr/>
        </p:nvSpPr>
        <p:spPr>
          <a:xfrm>
            <a:off x="609600" y="5819775"/>
            <a:ext cx="7372350" cy="2347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75" dirty="0">
                <a:solidFill>
                  <a:srgbClr val="5D6F7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Question means use available responses. 0 questions omitted here for missing group</a:t>
            </a:r>
            <a:endParaRPr lang="en-US" sz="1275" dirty="0"/>
          </a:p>
        </p:txBody>
      </p:sp>
      <p:sp>
        <p:nvSpPr>
          <p:cNvPr id="9" name="Text 5"/>
          <p:cNvSpPr/>
          <p:nvPr/>
        </p:nvSpPr>
        <p:spPr>
          <a:xfrm>
            <a:off x="609600" y="6046470"/>
            <a:ext cx="7372350" cy="2347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75" dirty="0">
                <a:solidFill>
                  <a:srgbClr val="5D6F7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results. All available results remain in the question slides.</a:t>
            </a:r>
            <a:endParaRPr lang="en-US" sz="1275" dirty="0"/>
          </a:p>
        </p:txBody>
      </p:sp>
      <p:sp>
        <p:nvSpPr>
          <p:cNvPr id="10" name="Text 6"/>
          <p:cNvSpPr/>
          <p:nvPr/>
        </p:nvSpPr>
        <p:spPr>
          <a:xfrm>
            <a:off x="609600" y="6477000"/>
            <a:ext cx="6858000" cy="1795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75" dirty="0">
                <a:solidFill>
                  <a:srgbClr val="5D6F7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English Advanced</a:t>
            </a:r>
            <a:endParaRPr lang="en-US" sz="975" dirty="0"/>
          </a:p>
        </p:txBody>
      </p:sp>
      <p:sp>
        <p:nvSpPr>
          <p:cNvPr id="11" name="Text 7"/>
          <p:cNvSpPr/>
          <p:nvPr/>
        </p:nvSpPr>
        <p:spPr>
          <a:xfrm>
            <a:off x="10144125" y="6477000"/>
            <a:ext cx="428625" cy="1795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75" dirty="0">
                <a:solidFill>
                  <a:srgbClr val="5D6F7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10</a:t>
            </a:r>
            <a:endParaRPr lang="en-US" sz="975" dirty="0"/>
          </a:p>
        </p:txBody>
      </p:sp>
      <p:sp>
        <p:nvSpPr>
          <p:cNvPr id="12" name="Text 8"/>
          <p:cNvSpPr/>
          <p:nvPr/>
        </p:nvSpPr>
        <p:spPr>
          <a:xfrm>
            <a:off x="7429500" y="409575"/>
            <a:ext cx="2952750" cy="1795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75" dirty="0">
                <a:solidFill>
                  <a:srgbClr val="5D6F7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Fictional pilot school</a:t>
            </a:r>
            <a:endParaRPr lang="en-US" sz="97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028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DF9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858500" y="0"/>
            <a:ext cx="1333500" cy="685800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09600" y="400050"/>
            <a:ext cx="7429500" cy="2347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75" dirty="0">
                <a:solidFill>
                  <a:srgbClr val="98783F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ASSESSMENT ATLAS</a:t>
            </a:r>
            <a:endParaRPr lang="en-US" sz="1275" dirty="0"/>
          </a:p>
        </p:txBody>
      </p:sp>
      <p:sp>
        <p:nvSpPr>
          <p:cNvPr id="5" name="Text 2"/>
          <p:cNvSpPr/>
          <p:nvPr/>
        </p:nvSpPr>
        <p:spPr>
          <a:xfrm>
            <a:off x="609600" y="866775"/>
            <a:ext cx="7429500" cy="220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5D6F7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English Advanced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609600" y="1238250"/>
            <a:ext cx="7429500" cy="552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10283D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Responses for closer review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609600" y="2190750"/>
            <a:ext cx="2381250" cy="3729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25" b="1" dirty="0">
                <a:solidFill>
                  <a:srgbClr val="10283D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Q1(c)</a:t>
            </a:r>
            <a:endParaRPr lang="en-US" sz="2025" dirty="0"/>
          </a:p>
        </p:txBody>
      </p:sp>
      <p:sp>
        <p:nvSpPr>
          <p:cNvPr id="8" name="Text 5"/>
          <p:cNvSpPr/>
          <p:nvPr/>
        </p:nvSpPr>
        <p:spPr>
          <a:xfrm>
            <a:off x="3333750" y="2190750"/>
            <a:ext cx="4572000" cy="3729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25" b="1" dirty="0">
                <a:solidFill>
                  <a:srgbClr val="10283D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52.7% mean</a:t>
            </a:r>
            <a:endParaRPr lang="en-US" sz="2025" dirty="0"/>
          </a:p>
        </p:txBody>
      </p:sp>
      <p:sp>
        <p:nvSpPr>
          <p:cNvPr id="9" name="Text 6"/>
          <p:cNvSpPr/>
          <p:nvPr/>
        </p:nvSpPr>
        <p:spPr>
          <a:xfrm>
            <a:off x="609600" y="2628900"/>
            <a:ext cx="7372350" cy="2624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25" dirty="0">
                <a:solidFill>
                  <a:srgbClr val="5D6F7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 full marks / 0 zero marks / 11 available responses</a:t>
            </a:r>
            <a:endParaRPr lang="en-US" sz="1425" dirty="0"/>
          </a:p>
        </p:txBody>
      </p:sp>
      <p:sp>
        <p:nvSpPr>
          <p:cNvPr id="10" name="Text 7"/>
          <p:cNvSpPr/>
          <p:nvPr/>
        </p:nvSpPr>
        <p:spPr>
          <a:xfrm>
            <a:off x="609600" y="3295650"/>
            <a:ext cx="2381250" cy="3729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25" b="1" dirty="0">
                <a:solidFill>
                  <a:srgbClr val="10283D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Q1(a)</a:t>
            </a:r>
            <a:endParaRPr lang="en-US" sz="2025" dirty="0"/>
          </a:p>
        </p:txBody>
      </p:sp>
      <p:sp>
        <p:nvSpPr>
          <p:cNvPr id="11" name="Text 8"/>
          <p:cNvSpPr/>
          <p:nvPr/>
        </p:nvSpPr>
        <p:spPr>
          <a:xfrm>
            <a:off x="3333750" y="3295650"/>
            <a:ext cx="4572000" cy="3729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25" b="1" dirty="0">
                <a:solidFill>
                  <a:srgbClr val="10283D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71.7% mean</a:t>
            </a:r>
            <a:endParaRPr lang="en-US" sz="2025" dirty="0"/>
          </a:p>
        </p:txBody>
      </p:sp>
      <p:sp>
        <p:nvSpPr>
          <p:cNvPr id="12" name="Text 9"/>
          <p:cNvSpPr/>
          <p:nvPr/>
        </p:nvSpPr>
        <p:spPr>
          <a:xfrm>
            <a:off x="609600" y="3733800"/>
            <a:ext cx="7372350" cy="2624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25" dirty="0">
                <a:solidFill>
                  <a:srgbClr val="5D6F7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 full marks / 0 zero marks / 12 available responses</a:t>
            </a:r>
            <a:endParaRPr lang="en-US" sz="1425" dirty="0"/>
          </a:p>
        </p:txBody>
      </p:sp>
      <p:sp>
        <p:nvSpPr>
          <p:cNvPr id="13" name="Text 10"/>
          <p:cNvSpPr/>
          <p:nvPr/>
        </p:nvSpPr>
        <p:spPr>
          <a:xfrm>
            <a:off x="609600" y="4400550"/>
            <a:ext cx="2381250" cy="3729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25" b="1" dirty="0">
                <a:solidFill>
                  <a:srgbClr val="10283D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Q1(b)</a:t>
            </a:r>
            <a:endParaRPr lang="en-US" sz="2025" dirty="0"/>
          </a:p>
        </p:txBody>
      </p:sp>
      <p:sp>
        <p:nvSpPr>
          <p:cNvPr id="14" name="Text 11"/>
          <p:cNvSpPr/>
          <p:nvPr/>
        </p:nvSpPr>
        <p:spPr>
          <a:xfrm>
            <a:off x="3333750" y="4400550"/>
            <a:ext cx="4572000" cy="3729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25" b="1" dirty="0">
                <a:solidFill>
                  <a:srgbClr val="10283D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71.7% mean</a:t>
            </a:r>
            <a:endParaRPr lang="en-US" sz="2025" dirty="0"/>
          </a:p>
        </p:txBody>
      </p:sp>
      <p:sp>
        <p:nvSpPr>
          <p:cNvPr id="15" name="Text 12"/>
          <p:cNvSpPr/>
          <p:nvPr/>
        </p:nvSpPr>
        <p:spPr>
          <a:xfrm>
            <a:off x="609600" y="4838700"/>
            <a:ext cx="7372350" cy="2624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25" dirty="0">
                <a:solidFill>
                  <a:srgbClr val="5D6F7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 full marks / 0 zero marks / 12 available responses</a:t>
            </a:r>
            <a:endParaRPr lang="en-US" sz="1425" dirty="0"/>
          </a:p>
        </p:txBody>
      </p:sp>
      <p:sp>
        <p:nvSpPr>
          <p:cNvPr id="16" name="Text 13"/>
          <p:cNvSpPr/>
          <p:nvPr/>
        </p:nvSpPr>
        <p:spPr>
          <a:xfrm>
            <a:off x="609600" y="5819775"/>
            <a:ext cx="7372350" cy="2347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75" dirty="0">
                <a:solidFill>
                  <a:srgbClr val="5D6F7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These counts locate responses to inspect. They do not identify the reason for lost</a:t>
            </a:r>
            <a:endParaRPr lang="en-US" sz="1275" dirty="0"/>
          </a:p>
        </p:txBody>
      </p:sp>
      <p:sp>
        <p:nvSpPr>
          <p:cNvPr id="17" name="Text 14"/>
          <p:cNvSpPr/>
          <p:nvPr/>
        </p:nvSpPr>
        <p:spPr>
          <a:xfrm>
            <a:off x="609600" y="6046470"/>
            <a:ext cx="7372350" cy="2347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75" dirty="0">
                <a:solidFill>
                  <a:srgbClr val="5D6F7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marks.</a:t>
            </a:r>
            <a:endParaRPr lang="en-US" sz="1275" dirty="0"/>
          </a:p>
        </p:txBody>
      </p:sp>
      <p:sp>
        <p:nvSpPr>
          <p:cNvPr id="18" name="Text 15"/>
          <p:cNvSpPr/>
          <p:nvPr/>
        </p:nvSpPr>
        <p:spPr>
          <a:xfrm>
            <a:off x="609600" y="6477000"/>
            <a:ext cx="6858000" cy="1795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75" dirty="0">
                <a:solidFill>
                  <a:srgbClr val="5D6F7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English Advanced</a:t>
            </a:r>
            <a:endParaRPr lang="en-US" sz="975" dirty="0"/>
          </a:p>
        </p:txBody>
      </p:sp>
      <p:sp>
        <p:nvSpPr>
          <p:cNvPr id="19" name="Text 16"/>
          <p:cNvSpPr/>
          <p:nvPr/>
        </p:nvSpPr>
        <p:spPr>
          <a:xfrm>
            <a:off x="10144125" y="6477000"/>
            <a:ext cx="428625" cy="1795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75" dirty="0">
                <a:solidFill>
                  <a:srgbClr val="5D6F7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11</a:t>
            </a:r>
            <a:endParaRPr lang="en-US" sz="975" dirty="0"/>
          </a:p>
        </p:txBody>
      </p:sp>
      <p:sp>
        <p:nvSpPr>
          <p:cNvPr id="20" name="Text 17"/>
          <p:cNvSpPr/>
          <p:nvPr/>
        </p:nvSpPr>
        <p:spPr>
          <a:xfrm>
            <a:off x="7429500" y="409575"/>
            <a:ext cx="2952750" cy="1795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75" dirty="0">
                <a:solidFill>
                  <a:srgbClr val="5D6F7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Fictional pilot school</a:t>
            </a:r>
            <a:endParaRPr lang="en-US" sz="97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1028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0283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610600" y="0"/>
            <a:ext cx="3581400" cy="685800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09600" y="400050"/>
            <a:ext cx="7429500" cy="2347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75" dirty="0">
                <a:solidFill>
                  <a:srgbClr val="D0B88B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ASSESSMENT ATLAS</a:t>
            </a:r>
            <a:endParaRPr lang="en-US" sz="1275" dirty="0"/>
          </a:p>
        </p:txBody>
      </p:sp>
      <p:sp>
        <p:nvSpPr>
          <p:cNvPr id="5" name="Text 2"/>
          <p:cNvSpPr/>
          <p:nvPr/>
        </p:nvSpPr>
        <p:spPr>
          <a:xfrm>
            <a:off x="609600" y="866775"/>
            <a:ext cx="7429500" cy="220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CBD5D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Quality of written response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609600" y="1238250"/>
            <a:ext cx="7429500" cy="552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FFFDF9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Recommended teaching priorities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609600" y="2171700"/>
            <a:ext cx="7239000" cy="3038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50" dirty="0">
                <a:solidFill>
                  <a:srgbClr val="D0B88B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The response review</a:t>
            </a:r>
            <a:endParaRPr lang="en-US" sz="1650" dirty="0"/>
          </a:p>
        </p:txBody>
      </p:sp>
      <p:sp>
        <p:nvSpPr>
          <p:cNvPr id="8" name="Text 5"/>
          <p:cNvSpPr/>
          <p:nvPr/>
        </p:nvSpPr>
        <p:spPr>
          <a:xfrm>
            <a:off x="609600" y="2590800"/>
            <a:ext cx="7372350" cy="3452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75" dirty="0">
                <a:solidFill>
                  <a:srgbClr val="FFFDF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Review Q1(c) (52.7% mean). Look for an explanation of</a:t>
            </a:r>
            <a:endParaRPr lang="en-US" sz="1875" dirty="0"/>
          </a:p>
        </p:txBody>
      </p:sp>
      <p:sp>
        <p:nvSpPr>
          <p:cNvPr id="9" name="Text 6"/>
          <p:cNvSpPr/>
          <p:nvPr/>
        </p:nvSpPr>
        <p:spPr>
          <a:xfrm>
            <a:off x="609600" y="2924175"/>
            <a:ext cx="7372350" cy="3452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75" dirty="0">
                <a:solidFill>
                  <a:srgbClr val="FFFDF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effect rather than identification of a technique.</a:t>
            </a:r>
            <a:endParaRPr lang="en-US" sz="1875" dirty="0"/>
          </a:p>
        </p:txBody>
      </p:sp>
      <p:sp>
        <p:nvSpPr>
          <p:cNvPr id="10" name="Text 7"/>
          <p:cNvSpPr/>
          <p:nvPr/>
        </p:nvSpPr>
        <p:spPr>
          <a:xfrm>
            <a:off x="609600" y="4305300"/>
            <a:ext cx="7239000" cy="3038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50" dirty="0">
                <a:solidFill>
                  <a:srgbClr val="D0B88B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The follow-up check</a:t>
            </a:r>
            <a:endParaRPr lang="en-US" sz="1650" dirty="0"/>
          </a:p>
        </p:txBody>
      </p:sp>
      <p:sp>
        <p:nvSpPr>
          <p:cNvPr id="11" name="Text 8"/>
          <p:cNvSpPr/>
          <p:nvPr/>
        </p:nvSpPr>
        <p:spPr>
          <a:xfrm>
            <a:off x="609600" y="4695825"/>
            <a:ext cx="7372350" cy="3314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FFFDF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Attach the question-specific criteria, agree what earns</a:t>
            </a:r>
            <a:endParaRPr lang="en-US" sz="1800" dirty="0"/>
          </a:p>
        </p:txBody>
      </p:sp>
      <p:sp>
        <p:nvSpPr>
          <p:cNvPr id="12" name="Text 9"/>
          <p:cNvSpPr/>
          <p:nvPr/>
        </p:nvSpPr>
        <p:spPr>
          <a:xfrm>
            <a:off x="609600" y="5015865"/>
            <a:ext cx="7372350" cy="3314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FFFDF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the next mark, then use a short parallel task on Analysis</a:t>
            </a:r>
            <a:endParaRPr lang="en-US" sz="1800" dirty="0"/>
          </a:p>
        </p:txBody>
      </p:sp>
      <p:sp>
        <p:nvSpPr>
          <p:cNvPr id="13" name="Text 10"/>
          <p:cNvSpPr/>
          <p:nvPr/>
        </p:nvSpPr>
        <p:spPr>
          <a:xfrm>
            <a:off x="609600" y="5335905"/>
            <a:ext cx="7372350" cy="3314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FFFDF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of language to check the learning.</a:t>
            </a:r>
            <a:endParaRPr lang="en-US" sz="1800" dirty="0"/>
          </a:p>
        </p:txBody>
      </p:sp>
      <p:sp>
        <p:nvSpPr>
          <p:cNvPr id="14" name="Text 11"/>
          <p:cNvSpPr/>
          <p:nvPr/>
        </p:nvSpPr>
        <p:spPr>
          <a:xfrm>
            <a:off x="609600" y="6477000"/>
            <a:ext cx="6858000" cy="1795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75" dirty="0">
                <a:solidFill>
                  <a:srgbClr val="CBD5D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English Advanced</a:t>
            </a:r>
            <a:endParaRPr lang="en-US" sz="975" dirty="0"/>
          </a:p>
        </p:txBody>
      </p:sp>
      <p:sp>
        <p:nvSpPr>
          <p:cNvPr id="15" name="Text 12"/>
          <p:cNvSpPr/>
          <p:nvPr/>
        </p:nvSpPr>
        <p:spPr>
          <a:xfrm>
            <a:off x="7858125" y="6477000"/>
            <a:ext cx="428625" cy="1795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75" dirty="0">
                <a:solidFill>
                  <a:srgbClr val="CBD5D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12</a:t>
            </a:r>
            <a:endParaRPr lang="en-US" sz="97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1028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0283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610600" y="0"/>
            <a:ext cx="3581400" cy="685800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09600" y="400050"/>
            <a:ext cx="7429500" cy="2347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75" dirty="0">
                <a:solidFill>
                  <a:srgbClr val="D0B88B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ASSESSMENT ATLAS</a:t>
            </a:r>
            <a:endParaRPr lang="en-US" sz="1275" dirty="0"/>
          </a:p>
        </p:txBody>
      </p:sp>
      <p:sp>
        <p:nvSpPr>
          <p:cNvPr id="5" name="Text 2"/>
          <p:cNvSpPr/>
          <p:nvPr/>
        </p:nvSpPr>
        <p:spPr>
          <a:xfrm>
            <a:off x="609600" y="866775"/>
            <a:ext cx="7429500" cy="220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CBD5D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English Advanced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609600" y="1238250"/>
            <a:ext cx="7429500" cy="552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FFFDF9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Faculty discussion &amp; next steps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609600" y="2228850"/>
            <a:ext cx="7372350" cy="4281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325" dirty="0">
                <a:solidFill>
                  <a:srgbClr val="FFFDF9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The first review: Analysis of language</a:t>
            </a:r>
            <a:endParaRPr lang="en-US" sz="2325" dirty="0"/>
          </a:p>
        </p:txBody>
      </p:sp>
      <p:sp>
        <p:nvSpPr>
          <p:cNvPr id="8" name="Text 5"/>
          <p:cNvSpPr/>
          <p:nvPr/>
        </p:nvSpPr>
        <p:spPr>
          <a:xfrm>
            <a:off x="609600" y="3429000"/>
            <a:ext cx="7372350" cy="3452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75" dirty="0">
                <a:solidFill>
                  <a:srgbClr val="FFFDF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Q1(c) averaged 52.7%. Compare a range of responses with</a:t>
            </a:r>
            <a:endParaRPr lang="en-US" sz="1875" dirty="0"/>
          </a:p>
        </p:txBody>
      </p:sp>
      <p:sp>
        <p:nvSpPr>
          <p:cNvPr id="9" name="Text 6"/>
          <p:cNvSpPr/>
          <p:nvPr/>
        </p:nvSpPr>
        <p:spPr>
          <a:xfrm>
            <a:off x="609600" y="3762375"/>
            <a:ext cx="7372350" cy="3452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75" dirty="0">
                <a:solidFill>
                  <a:srgbClr val="FFFDF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its marking criteria.</a:t>
            </a:r>
            <a:endParaRPr lang="en-US" sz="1875" dirty="0"/>
          </a:p>
        </p:txBody>
      </p:sp>
      <p:sp>
        <p:nvSpPr>
          <p:cNvPr id="10" name="Text 7"/>
          <p:cNvSpPr/>
          <p:nvPr/>
        </p:nvSpPr>
        <p:spPr>
          <a:xfrm>
            <a:off x="609600" y="4838700"/>
            <a:ext cx="7372350" cy="3590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50" dirty="0">
                <a:solidFill>
                  <a:srgbClr val="FFFDF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Agree the next teaching step and the evidence that</a:t>
            </a:r>
            <a:endParaRPr lang="en-US" sz="1950" dirty="0"/>
          </a:p>
        </p:txBody>
      </p:sp>
      <p:sp>
        <p:nvSpPr>
          <p:cNvPr id="11" name="Text 8"/>
          <p:cNvSpPr/>
          <p:nvPr/>
        </p:nvSpPr>
        <p:spPr>
          <a:xfrm>
            <a:off x="609600" y="5185410"/>
            <a:ext cx="7372350" cy="3590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50" dirty="0">
                <a:solidFill>
                  <a:srgbClr val="FFFDF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will show whether it helped.</a:t>
            </a:r>
            <a:endParaRPr lang="en-US" sz="1950" dirty="0"/>
          </a:p>
        </p:txBody>
      </p:sp>
      <p:sp>
        <p:nvSpPr>
          <p:cNvPr id="12" name="Text 9"/>
          <p:cNvSpPr/>
          <p:nvPr/>
        </p:nvSpPr>
        <p:spPr>
          <a:xfrm>
            <a:off x="609600" y="6477000"/>
            <a:ext cx="6858000" cy="1795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75" dirty="0">
                <a:solidFill>
                  <a:srgbClr val="CBD5D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English Advanced</a:t>
            </a:r>
            <a:endParaRPr lang="en-US" sz="975" dirty="0"/>
          </a:p>
        </p:txBody>
      </p:sp>
      <p:sp>
        <p:nvSpPr>
          <p:cNvPr id="13" name="Text 10"/>
          <p:cNvSpPr/>
          <p:nvPr/>
        </p:nvSpPr>
        <p:spPr>
          <a:xfrm>
            <a:off x="7858125" y="6477000"/>
            <a:ext cx="428625" cy="1795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75" dirty="0">
                <a:solidFill>
                  <a:srgbClr val="CBD5D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13</a:t>
            </a:r>
            <a:endParaRPr lang="en-US" sz="97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1028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0283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610600" y="0"/>
            <a:ext cx="3581400" cy="685800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09600" y="400050"/>
            <a:ext cx="7429500" cy="2347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75" dirty="0">
                <a:solidFill>
                  <a:srgbClr val="D0B88B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ASSESSMENT ATLAS</a:t>
            </a:r>
            <a:endParaRPr lang="en-US" sz="1275" dirty="0"/>
          </a:p>
        </p:txBody>
      </p:sp>
      <p:sp>
        <p:nvSpPr>
          <p:cNvPr id="5" name="Text 2"/>
          <p:cNvSpPr/>
          <p:nvPr/>
        </p:nvSpPr>
        <p:spPr>
          <a:xfrm>
            <a:off x="609600" y="866775"/>
            <a:ext cx="7429500" cy="220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CBD5D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Teacher-authored professional commentary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609600" y="1238250"/>
            <a:ext cx="7429500" cy="552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FFFDF9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Teacher Summary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609600" y="2209800"/>
            <a:ext cx="7372350" cy="3452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75" dirty="0">
                <a:solidFill>
                  <a:srgbClr val="FFFDF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Illustrative Teacher Summary: This assessment provides</a:t>
            </a:r>
            <a:endParaRPr lang="en-US" sz="1875" dirty="0"/>
          </a:p>
        </p:txBody>
      </p:sp>
      <p:sp>
        <p:nvSpPr>
          <p:cNvPr id="8" name="Text 5"/>
          <p:cNvSpPr/>
          <p:nvPr/>
        </p:nvSpPr>
        <p:spPr>
          <a:xfrm>
            <a:off x="609600" y="2543175"/>
            <a:ext cx="7372350" cy="3452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75" dirty="0">
                <a:solidFill>
                  <a:srgbClr val="FFFDF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an initial view of separately scored writing criteria.</a:t>
            </a:r>
            <a:endParaRPr lang="en-US" sz="1875" dirty="0"/>
          </a:p>
        </p:txBody>
      </p:sp>
      <p:sp>
        <p:nvSpPr>
          <p:cNvPr id="9" name="Text 6"/>
          <p:cNvSpPr/>
          <p:nvPr/>
        </p:nvSpPr>
        <p:spPr>
          <a:xfrm>
            <a:off x="609600" y="2876550"/>
            <a:ext cx="7372350" cy="3452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75" dirty="0">
                <a:solidFill>
                  <a:srgbClr val="FFFDF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The next response review will focus on analysis of</a:t>
            </a:r>
            <a:endParaRPr lang="en-US" sz="1875" dirty="0"/>
          </a:p>
        </p:txBody>
      </p:sp>
      <p:sp>
        <p:nvSpPr>
          <p:cNvPr id="10" name="Text 7"/>
          <p:cNvSpPr/>
          <p:nvPr/>
        </p:nvSpPr>
        <p:spPr>
          <a:xfrm>
            <a:off x="609600" y="3209925"/>
            <a:ext cx="7372350" cy="3452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75" dirty="0">
                <a:solidFill>
                  <a:srgbClr val="FFFDF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language, using the marking criteria to agree the next</a:t>
            </a:r>
            <a:endParaRPr lang="en-US" sz="1875" dirty="0"/>
          </a:p>
        </p:txBody>
      </p:sp>
      <p:sp>
        <p:nvSpPr>
          <p:cNvPr id="11" name="Text 8"/>
          <p:cNvSpPr/>
          <p:nvPr/>
        </p:nvSpPr>
        <p:spPr>
          <a:xfrm>
            <a:off x="609600" y="3543300"/>
            <a:ext cx="7372350" cy="3452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75" dirty="0">
                <a:solidFill>
                  <a:srgbClr val="FFFDF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teaching step.</a:t>
            </a:r>
            <a:endParaRPr lang="en-US" sz="1875" dirty="0"/>
          </a:p>
        </p:txBody>
      </p:sp>
      <p:sp>
        <p:nvSpPr>
          <p:cNvPr id="12" name="Text 9"/>
          <p:cNvSpPr/>
          <p:nvPr/>
        </p:nvSpPr>
        <p:spPr>
          <a:xfrm>
            <a:off x="609600" y="5819775"/>
            <a:ext cx="7372350" cy="2347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75" dirty="0">
                <a:solidFill>
                  <a:srgbClr val="CBD5D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Teacher professional observations. Review alongside measured results and source</a:t>
            </a:r>
            <a:endParaRPr lang="en-US" sz="1275" dirty="0"/>
          </a:p>
        </p:txBody>
      </p:sp>
      <p:sp>
        <p:nvSpPr>
          <p:cNvPr id="13" name="Text 10"/>
          <p:cNvSpPr/>
          <p:nvPr/>
        </p:nvSpPr>
        <p:spPr>
          <a:xfrm>
            <a:off x="609600" y="6046470"/>
            <a:ext cx="7372350" cy="2347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75" dirty="0">
                <a:solidFill>
                  <a:srgbClr val="CBD5D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evidence.</a:t>
            </a:r>
            <a:endParaRPr lang="en-US" sz="1275" dirty="0"/>
          </a:p>
        </p:txBody>
      </p:sp>
      <p:sp>
        <p:nvSpPr>
          <p:cNvPr id="14" name="Text 11"/>
          <p:cNvSpPr/>
          <p:nvPr/>
        </p:nvSpPr>
        <p:spPr>
          <a:xfrm>
            <a:off x="609600" y="6477000"/>
            <a:ext cx="6858000" cy="1795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75" dirty="0">
                <a:solidFill>
                  <a:srgbClr val="CBD5D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English Advanced</a:t>
            </a:r>
            <a:endParaRPr lang="en-US" sz="975" dirty="0"/>
          </a:p>
        </p:txBody>
      </p:sp>
      <p:sp>
        <p:nvSpPr>
          <p:cNvPr id="15" name="Text 12"/>
          <p:cNvSpPr/>
          <p:nvPr/>
        </p:nvSpPr>
        <p:spPr>
          <a:xfrm>
            <a:off x="7858125" y="6477000"/>
            <a:ext cx="428625" cy="1795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75" dirty="0">
                <a:solidFill>
                  <a:srgbClr val="CBD5D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14</a:t>
            </a:r>
            <a:endParaRPr lang="en-US" sz="97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1028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0283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610600" y="0"/>
            <a:ext cx="3581400" cy="685800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09600" y="400050"/>
            <a:ext cx="7429500" cy="2347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75" dirty="0">
                <a:solidFill>
                  <a:srgbClr val="D0B88B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ASSESSMENT ATLAS</a:t>
            </a:r>
            <a:endParaRPr lang="en-US" sz="1275" dirty="0"/>
          </a:p>
        </p:txBody>
      </p:sp>
      <p:sp>
        <p:nvSpPr>
          <p:cNvPr id="5" name="Text 2"/>
          <p:cNvSpPr/>
          <p:nvPr/>
        </p:nvSpPr>
        <p:spPr>
          <a:xfrm>
            <a:off x="609600" y="866775"/>
            <a:ext cx="7429500" cy="220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CBD5D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Teacher-authored professional commentary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609600" y="1238250"/>
            <a:ext cx="7429500" cy="552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FFFDF9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Teacher observation / Q1(c)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609600" y="2209800"/>
            <a:ext cx="7372350" cy="3452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75" dirty="0">
                <a:solidFill>
                  <a:srgbClr val="FFFDF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Illustrative teacher observation: Look for an</a:t>
            </a:r>
            <a:endParaRPr lang="en-US" sz="1875" dirty="0"/>
          </a:p>
        </p:txBody>
      </p:sp>
      <p:sp>
        <p:nvSpPr>
          <p:cNvPr id="8" name="Text 5"/>
          <p:cNvSpPr/>
          <p:nvPr/>
        </p:nvSpPr>
        <p:spPr>
          <a:xfrm>
            <a:off x="609600" y="2543175"/>
            <a:ext cx="7372350" cy="3452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75" dirty="0">
                <a:solidFill>
                  <a:srgbClr val="FFFDF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explanation of effect rather than identification of a</a:t>
            </a:r>
            <a:endParaRPr lang="en-US" sz="1875" dirty="0"/>
          </a:p>
        </p:txBody>
      </p:sp>
      <p:sp>
        <p:nvSpPr>
          <p:cNvPr id="9" name="Text 6"/>
          <p:cNvSpPr/>
          <p:nvPr/>
        </p:nvSpPr>
        <p:spPr>
          <a:xfrm>
            <a:off x="609600" y="2876550"/>
            <a:ext cx="7372350" cy="3452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75" dirty="0">
                <a:solidFill>
                  <a:srgbClr val="FFFDF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technique. Check a range of responses before selecting a</a:t>
            </a:r>
            <a:endParaRPr lang="en-US" sz="1875" dirty="0"/>
          </a:p>
        </p:txBody>
      </p:sp>
      <p:sp>
        <p:nvSpPr>
          <p:cNvPr id="10" name="Text 7"/>
          <p:cNvSpPr/>
          <p:nvPr/>
        </p:nvSpPr>
        <p:spPr>
          <a:xfrm>
            <a:off x="609600" y="3209925"/>
            <a:ext cx="7372350" cy="3452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75" dirty="0">
                <a:solidFill>
                  <a:srgbClr val="FFFDF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reteaching activity.</a:t>
            </a:r>
            <a:endParaRPr lang="en-US" sz="1875" dirty="0"/>
          </a:p>
        </p:txBody>
      </p:sp>
      <p:sp>
        <p:nvSpPr>
          <p:cNvPr id="11" name="Text 8"/>
          <p:cNvSpPr/>
          <p:nvPr/>
        </p:nvSpPr>
        <p:spPr>
          <a:xfrm>
            <a:off x="609600" y="5819775"/>
            <a:ext cx="7372350" cy="2347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75" dirty="0">
                <a:solidFill>
                  <a:srgbClr val="CBD5D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Teacher professional observations. Review alongside measured results and source</a:t>
            </a:r>
            <a:endParaRPr lang="en-US" sz="1275" dirty="0"/>
          </a:p>
        </p:txBody>
      </p:sp>
      <p:sp>
        <p:nvSpPr>
          <p:cNvPr id="12" name="Text 9"/>
          <p:cNvSpPr/>
          <p:nvPr/>
        </p:nvSpPr>
        <p:spPr>
          <a:xfrm>
            <a:off x="609600" y="6046470"/>
            <a:ext cx="7372350" cy="2347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75" dirty="0">
                <a:solidFill>
                  <a:srgbClr val="CBD5D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evidence.</a:t>
            </a:r>
            <a:endParaRPr lang="en-US" sz="1275" dirty="0"/>
          </a:p>
        </p:txBody>
      </p:sp>
      <p:sp>
        <p:nvSpPr>
          <p:cNvPr id="13" name="Text 10"/>
          <p:cNvSpPr/>
          <p:nvPr/>
        </p:nvSpPr>
        <p:spPr>
          <a:xfrm>
            <a:off x="609600" y="6477000"/>
            <a:ext cx="6858000" cy="1795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75" dirty="0">
                <a:solidFill>
                  <a:srgbClr val="CBD5D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English Advanced</a:t>
            </a:r>
            <a:endParaRPr lang="en-US" sz="975" dirty="0"/>
          </a:p>
        </p:txBody>
      </p:sp>
      <p:sp>
        <p:nvSpPr>
          <p:cNvPr id="14" name="Text 11"/>
          <p:cNvSpPr/>
          <p:nvPr/>
        </p:nvSpPr>
        <p:spPr>
          <a:xfrm>
            <a:off x="7858125" y="6477000"/>
            <a:ext cx="428625" cy="1795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75" dirty="0">
                <a:solidFill>
                  <a:srgbClr val="CBD5D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15</a:t>
            </a:r>
            <a:endParaRPr lang="en-US" sz="975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Manrop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Inter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Assessment Atlas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Assessment intelligence</dc:title>
  <dc:subject>Assessment evidence and teaching review</dc:subject>
  <dc:creator>Assessment Atlas</dc:creator>
  <cp:lastModifiedBy>Assessment Atlas</cp:lastModifiedBy>
  <cp:revision>1</cp:revision>
  <dcterms:created xsi:type="dcterms:W3CDTF">2026-10-30T00:18:29Z</dcterms:created>
  <dcterms:modified xsi:type="dcterms:W3CDTF">2026-10-30T00:18:29Z</dcterms:modified>
</cp:coreProperties>
</file>