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38100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286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School assessment intelligence</a:t>
            </a:r>
            <a:endParaRPr lang="en-US" sz="2925" dirty="0"/>
          </a:p>
        </p:txBody>
      </p:sp>
      <p:sp>
        <p:nvSpPr>
          <p:cNvPr id="7" name="Text 4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609600" y="2390775"/>
            <a:ext cx="7372350" cy="428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25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Fictional pilot school</a:t>
            </a:r>
            <a:endParaRPr lang="en-US" sz="2325" dirty="0"/>
          </a:p>
        </p:txBody>
      </p:sp>
      <p:sp>
        <p:nvSpPr>
          <p:cNvPr id="9" name="Text 6"/>
          <p:cNvSpPr/>
          <p:nvPr/>
        </p:nvSpPr>
        <p:spPr>
          <a:xfrm>
            <a:off x="609600" y="3905250"/>
            <a:ext cx="7372350" cy="37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saved assessments / 5 courses with selected</a:t>
            </a:r>
            <a:endParaRPr lang="en-US" sz="2025" dirty="0"/>
          </a:p>
        </p:txBody>
      </p:sp>
      <p:sp>
        <p:nvSpPr>
          <p:cNvPr id="10" name="Text 7"/>
          <p:cNvSpPr/>
          <p:nvPr/>
        </p:nvSpPr>
        <p:spPr>
          <a:xfrm>
            <a:off x="609600" y="4265295"/>
            <a:ext cx="7372350" cy="37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evidence</a:t>
            </a:r>
            <a:endParaRPr lang="en-US" sz="2025" dirty="0"/>
          </a:p>
        </p:txBody>
      </p:sp>
      <p:sp>
        <p:nvSpPr>
          <p:cNvPr id="11" name="Text 8"/>
          <p:cNvSpPr/>
          <p:nvPr/>
        </p:nvSpPr>
        <p:spPr>
          <a:xfrm>
            <a:off x="609600" y="579120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Authorised Head of Teaching and Learning. Aggregate internal assessment evidence.</a:t>
            </a:r>
            <a:endParaRPr lang="en-US" sz="1275" dirty="0"/>
          </a:p>
        </p:txBody>
      </p:sp>
      <p:sp>
        <p:nvSpPr>
          <p:cNvPr id="12" name="Text 9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9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38100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286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School assessment intelligence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Course and year-group comparisons</a:t>
            </a:r>
            <a:endParaRPr lang="en-US" sz="2925" dirty="0"/>
          </a:p>
        </p:txBody>
      </p:sp>
      <p:sp>
        <p:nvSpPr>
          <p:cNvPr id="7" name="Text 4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609600" y="23812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Biology / Year 12</a:t>
            </a:r>
            <a:endParaRPr lang="en-US" sz="1725" dirty="0"/>
          </a:p>
        </p:txBody>
      </p:sp>
      <p:sp>
        <p:nvSpPr>
          <p:cNvPr id="9" name="Shape 6"/>
          <p:cNvSpPr/>
          <p:nvPr/>
        </p:nvSpPr>
        <p:spPr>
          <a:xfrm>
            <a:off x="609600" y="27051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09600" y="2705100"/>
            <a:ext cx="4533900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258050" y="26289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70%</a:t>
            </a:r>
            <a:endParaRPr lang="en-US" sz="1575" dirty="0"/>
          </a:p>
        </p:txBody>
      </p:sp>
      <p:sp>
        <p:nvSpPr>
          <p:cNvPr id="12" name="Text 9"/>
          <p:cNvSpPr/>
          <p:nvPr/>
        </p:nvSpPr>
        <p:spPr>
          <a:xfrm>
            <a:off x="609600" y="32194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Chemistry / Year 12</a:t>
            </a:r>
            <a:endParaRPr lang="en-US" sz="1725" dirty="0"/>
          </a:p>
        </p:txBody>
      </p:sp>
      <p:sp>
        <p:nvSpPr>
          <p:cNvPr id="13" name="Shape 10"/>
          <p:cNvSpPr/>
          <p:nvPr/>
        </p:nvSpPr>
        <p:spPr>
          <a:xfrm>
            <a:off x="609600" y="35433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09600" y="3543300"/>
            <a:ext cx="4092286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58050" y="34671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63.2%</a:t>
            </a:r>
            <a:endParaRPr lang="en-US" sz="1575" dirty="0"/>
          </a:p>
        </p:txBody>
      </p:sp>
      <p:sp>
        <p:nvSpPr>
          <p:cNvPr id="16" name="Text 13"/>
          <p:cNvSpPr/>
          <p:nvPr/>
        </p:nvSpPr>
        <p:spPr>
          <a:xfrm>
            <a:off x="609600" y="40576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English Advanced / Year 12</a:t>
            </a:r>
            <a:endParaRPr lang="en-US" sz="1725" dirty="0"/>
          </a:p>
        </p:txBody>
      </p:sp>
      <p:sp>
        <p:nvSpPr>
          <p:cNvPr id="17" name="Shape 14"/>
          <p:cNvSpPr/>
          <p:nvPr/>
        </p:nvSpPr>
        <p:spPr>
          <a:xfrm>
            <a:off x="609600" y="43815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09600" y="4381500"/>
            <a:ext cx="4533900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258050" y="43053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70%</a:t>
            </a:r>
            <a:endParaRPr lang="en-US" sz="1575" dirty="0"/>
          </a:p>
        </p:txBody>
      </p:sp>
      <p:sp>
        <p:nvSpPr>
          <p:cNvPr id="20" name="Text 17"/>
          <p:cNvSpPr/>
          <p:nvPr/>
        </p:nvSpPr>
        <p:spPr>
          <a:xfrm>
            <a:off x="609600" y="48958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Health and Movement Science / Year 12</a:t>
            </a:r>
            <a:endParaRPr lang="en-US" sz="1725" dirty="0"/>
          </a:p>
        </p:txBody>
      </p:sp>
      <p:sp>
        <p:nvSpPr>
          <p:cNvPr id="21" name="Shape 18"/>
          <p:cNvSpPr/>
          <p:nvPr/>
        </p:nvSpPr>
        <p:spPr>
          <a:xfrm>
            <a:off x="609600" y="52197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09600" y="5219700"/>
            <a:ext cx="4268932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258050" y="51435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65.9%</a:t>
            </a:r>
            <a:endParaRPr lang="en-US" sz="1575" dirty="0"/>
          </a:p>
        </p:txBody>
      </p:sp>
      <p:sp>
        <p:nvSpPr>
          <p:cNvPr id="24" name="Text 21"/>
          <p:cNvSpPr/>
          <p:nvPr/>
        </p:nvSpPr>
        <p:spPr>
          <a:xfrm>
            <a:off x="609600" y="579120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Different tasks and marking standards make these percentages descriptive. Courses</a:t>
            </a:r>
            <a:endParaRPr lang="en-US" sz="1275" dirty="0"/>
          </a:p>
        </p:txBody>
      </p:sp>
      <p:sp>
        <p:nvSpPr>
          <p:cNvPr id="25" name="Text 22"/>
          <p:cNvSpPr/>
          <p:nvPr/>
        </p:nvSpPr>
        <p:spPr>
          <a:xfrm>
            <a:off x="609600" y="601789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are alphabetical, not ranked.</a:t>
            </a:r>
            <a:endParaRPr lang="en-US" sz="1275" dirty="0"/>
          </a:p>
        </p:txBody>
      </p:sp>
      <p:sp>
        <p:nvSpPr>
          <p:cNvPr id="26" name="Text 23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38100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286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School assessment intelligence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Course and year-group comparisons</a:t>
            </a:r>
            <a:endParaRPr lang="en-US" sz="2925" dirty="0"/>
          </a:p>
        </p:txBody>
      </p:sp>
      <p:sp>
        <p:nvSpPr>
          <p:cNvPr id="7" name="Text 4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609600" y="23812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Mathematics Advanced / Year 12</a:t>
            </a:r>
            <a:endParaRPr lang="en-US" sz="1725" dirty="0"/>
          </a:p>
        </p:txBody>
      </p:sp>
      <p:sp>
        <p:nvSpPr>
          <p:cNvPr id="9" name="Shape 6"/>
          <p:cNvSpPr/>
          <p:nvPr/>
        </p:nvSpPr>
        <p:spPr>
          <a:xfrm>
            <a:off x="609600" y="27051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09600" y="2705100"/>
            <a:ext cx="4533900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258050" y="26289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70%</a:t>
            </a:r>
            <a:endParaRPr lang="en-US" sz="1575" dirty="0"/>
          </a:p>
        </p:txBody>
      </p:sp>
      <p:sp>
        <p:nvSpPr>
          <p:cNvPr id="12" name="Text 9"/>
          <p:cNvSpPr/>
          <p:nvPr/>
        </p:nvSpPr>
        <p:spPr>
          <a:xfrm>
            <a:off x="609600" y="579120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Different tasks and marking standards make these percentages descriptive. Courses</a:t>
            </a:r>
            <a:endParaRPr lang="en-US" sz="1275" dirty="0"/>
          </a:p>
        </p:txBody>
      </p:sp>
      <p:sp>
        <p:nvSpPr>
          <p:cNvPr id="13" name="Text 10"/>
          <p:cNvSpPr/>
          <p:nvPr/>
        </p:nvSpPr>
        <p:spPr>
          <a:xfrm>
            <a:off x="609600" y="601789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are alphabetical, not ranked.</a:t>
            </a:r>
            <a:endParaRPr lang="en-US" sz="1275" dirty="0"/>
          </a:p>
        </p:txBody>
      </p:sp>
      <p:sp>
        <p:nvSpPr>
          <p:cNvPr id="14" name="Text 11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38100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286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common task / teacher-confirmed comparable series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Biology / Year 12</a:t>
            </a:r>
            <a:endParaRPr lang="en-US" sz="2925" dirty="0"/>
          </a:p>
        </p:txBody>
      </p:sp>
      <p:sp>
        <p:nvSpPr>
          <p:cNvPr id="7" name="Text 4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609600" y="23812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2025</a:t>
            </a:r>
            <a:endParaRPr lang="en-US" sz="1725" dirty="0"/>
          </a:p>
        </p:txBody>
      </p:sp>
      <p:sp>
        <p:nvSpPr>
          <p:cNvPr id="9" name="Shape 6"/>
          <p:cNvSpPr/>
          <p:nvPr/>
        </p:nvSpPr>
        <p:spPr>
          <a:xfrm>
            <a:off x="609600" y="27051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09600" y="2705100"/>
            <a:ext cx="4210050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258050" y="26289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65%</a:t>
            </a:r>
            <a:endParaRPr lang="en-US" sz="1575" dirty="0"/>
          </a:p>
        </p:txBody>
      </p:sp>
      <p:sp>
        <p:nvSpPr>
          <p:cNvPr id="12" name="Text 9"/>
          <p:cNvSpPr/>
          <p:nvPr/>
        </p:nvSpPr>
        <p:spPr>
          <a:xfrm>
            <a:off x="609600" y="32194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2026</a:t>
            </a:r>
            <a:endParaRPr lang="en-US" sz="1725" dirty="0"/>
          </a:p>
        </p:txBody>
      </p:sp>
      <p:sp>
        <p:nvSpPr>
          <p:cNvPr id="13" name="Shape 10"/>
          <p:cNvSpPr/>
          <p:nvPr/>
        </p:nvSpPr>
        <p:spPr>
          <a:xfrm>
            <a:off x="609600" y="35433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09600" y="3543300"/>
            <a:ext cx="4533900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58050" y="34671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70%</a:t>
            </a:r>
            <a:endParaRPr lang="en-US" sz="1575" dirty="0"/>
          </a:p>
        </p:txBody>
      </p:sp>
      <p:sp>
        <p:nvSpPr>
          <p:cNvPr id="16" name="Text 13"/>
          <p:cNvSpPr/>
          <p:nvPr/>
        </p:nvSpPr>
        <p:spPr>
          <a:xfrm>
            <a:off x="609600" y="579120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Last versus first: +5 pp. Different cohorts may be involved; this is not</a:t>
            </a:r>
            <a:endParaRPr lang="en-US" sz="1275" dirty="0"/>
          </a:p>
        </p:txBody>
      </p:sp>
      <p:sp>
        <p:nvSpPr>
          <p:cNvPr id="17" name="Text 14"/>
          <p:cNvSpPr/>
          <p:nvPr/>
        </p:nvSpPr>
        <p:spPr>
          <a:xfrm>
            <a:off x="609600" y="601789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individual growth.</a:t>
            </a:r>
            <a:endParaRPr lang="en-US" sz="1275" dirty="0"/>
          </a:p>
        </p:txBody>
      </p:sp>
      <p:sp>
        <p:nvSpPr>
          <p:cNvPr id="18" name="Text 15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38100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286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common task / teacher-confirmed comparable series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Chemistry / Year 12</a:t>
            </a:r>
            <a:endParaRPr lang="en-US" sz="2925" dirty="0"/>
          </a:p>
        </p:txBody>
      </p:sp>
      <p:sp>
        <p:nvSpPr>
          <p:cNvPr id="7" name="Text 4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609600" y="23812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2025</a:t>
            </a:r>
            <a:endParaRPr lang="en-US" sz="1725" dirty="0"/>
          </a:p>
        </p:txBody>
      </p:sp>
      <p:sp>
        <p:nvSpPr>
          <p:cNvPr id="9" name="Shape 6"/>
          <p:cNvSpPr/>
          <p:nvPr/>
        </p:nvSpPr>
        <p:spPr>
          <a:xfrm>
            <a:off x="609600" y="27051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09600" y="2705100"/>
            <a:ext cx="3768436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258050" y="26289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58.2%</a:t>
            </a:r>
            <a:endParaRPr lang="en-US" sz="1575" dirty="0"/>
          </a:p>
        </p:txBody>
      </p:sp>
      <p:sp>
        <p:nvSpPr>
          <p:cNvPr id="12" name="Text 9"/>
          <p:cNvSpPr/>
          <p:nvPr/>
        </p:nvSpPr>
        <p:spPr>
          <a:xfrm>
            <a:off x="609600" y="32194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2026</a:t>
            </a:r>
            <a:endParaRPr lang="en-US" sz="1725" dirty="0"/>
          </a:p>
        </p:txBody>
      </p:sp>
      <p:sp>
        <p:nvSpPr>
          <p:cNvPr id="13" name="Shape 10"/>
          <p:cNvSpPr/>
          <p:nvPr/>
        </p:nvSpPr>
        <p:spPr>
          <a:xfrm>
            <a:off x="609600" y="35433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09600" y="3543300"/>
            <a:ext cx="4092286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58050" y="34671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63.2%</a:t>
            </a:r>
            <a:endParaRPr lang="en-US" sz="1575" dirty="0"/>
          </a:p>
        </p:txBody>
      </p:sp>
      <p:sp>
        <p:nvSpPr>
          <p:cNvPr id="16" name="Text 13"/>
          <p:cNvSpPr/>
          <p:nvPr/>
        </p:nvSpPr>
        <p:spPr>
          <a:xfrm>
            <a:off x="609600" y="579120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Last versus first: +5 pp. Different cohorts may be involved; this is not</a:t>
            </a:r>
            <a:endParaRPr lang="en-US" sz="1275" dirty="0"/>
          </a:p>
        </p:txBody>
      </p:sp>
      <p:sp>
        <p:nvSpPr>
          <p:cNvPr id="17" name="Text 14"/>
          <p:cNvSpPr/>
          <p:nvPr/>
        </p:nvSpPr>
        <p:spPr>
          <a:xfrm>
            <a:off x="609600" y="601789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individual growth.</a:t>
            </a:r>
            <a:endParaRPr lang="en-US" sz="1275" dirty="0"/>
          </a:p>
        </p:txBody>
      </p:sp>
      <p:sp>
        <p:nvSpPr>
          <p:cNvPr id="18" name="Text 15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38100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286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common task / teacher-confirmed comparable series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English Advanced / Year 12</a:t>
            </a:r>
            <a:endParaRPr lang="en-US" sz="2925" dirty="0"/>
          </a:p>
        </p:txBody>
      </p:sp>
      <p:sp>
        <p:nvSpPr>
          <p:cNvPr id="7" name="Text 4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609600" y="23812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2025</a:t>
            </a:r>
            <a:endParaRPr lang="en-US" sz="1725" dirty="0"/>
          </a:p>
        </p:txBody>
      </p:sp>
      <p:sp>
        <p:nvSpPr>
          <p:cNvPr id="9" name="Shape 6"/>
          <p:cNvSpPr/>
          <p:nvPr/>
        </p:nvSpPr>
        <p:spPr>
          <a:xfrm>
            <a:off x="609600" y="27051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09600" y="2705100"/>
            <a:ext cx="4210050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258050" y="26289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65%</a:t>
            </a:r>
            <a:endParaRPr lang="en-US" sz="1575" dirty="0"/>
          </a:p>
        </p:txBody>
      </p:sp>
      <p:sp>
        <p:nvSpPr>
          <p:cNvPr id="12" name="Text 9"/>
          <p:cNvSpPr/>
          <p:nvPr/>
        </p:nvSpPr>
        <p:spPr>
          <a:xfrm>
            <a:off x="609600" y="32194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2026</a:t>
            </a:r>
            <a:endParaRPr lang="en-US" sz="1725" dirty="0"/>
          </a:p>
        </p:txBody>
      </p:sp>
      <p:sp>
        <p:nvSpPr>
          <p:cNvPr id="13" name="Shape 10"/>
          <p:cNvSpPr/>
          <p:nvPr/>
        </p:nvSpPr>
        <p:spPr>
          <a:xfrm>
            <a:off x="609600" y="35433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09600" y="3543300"/>
            <a:ext cx="4533900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58050" y="34671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70%</a:t>
            </a:r>
            <a:endParaRPr lang="en-US" sz="1575" dirty="0"/>
          </a:p>
        </p:txBody>
      </p:sp>
      <p:sp>
        <p:nvSpPr>
          <p:cNvPr id="16" name="Text 13"/>
          <p:cNvSpPr/>
          <p:nvPr/>
        </p:nvSpPr>
        <p:spPr>
          <a:xfrm>
            <a:off x="609600" y="579120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Last versus first: +5 pp. Different cohorts may be involved; this is not</a:t>
            </a:r>
            <a:endParaRPr lang="en-US" sz="1275" dirty="0"/>
          </a:p>
        </p:txBody>
      </p:sp>
      <p:sp>
        <p:nvSpPr>
          <p:cNvPr id="17" name="Text 14"/>
          <p:cNvSpPr/>
          <p:nvPr/>
        </p:nvSpPr>
        <p:spPr>
          <a:xfrm>
            <a:off x="609600" y="601789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individual growth.</a:t>
            </a:r>
            <a:endParaRPr lang="en-US" sz="1275" dirty="0"/>
          </a:p>
        </p:txBody>
      </p:sp>
      <p:sp>
        <p:nvSpPr>
          <p:cNvPr id="18" name="Text 15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38100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286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common task / teacher-confirmed comparable series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Health and Movement Science / Year</a:t>
            </a:r>
            <a:endParaRPr lang="en-US" sz="2925" dirty="0"/>
          </a:p>
        </p:txBody>
      </p:sp>
      <p:sp>
        <p:nvSpPr>
          <p:cNvPr id="7" name="Text 4"/>
          <p:cNvSpPr/>
          <p:nvPr/>
        </p:nvSpPr>
        <p:spPr>
          <a:xfrm>
            <a:off x="609600" y="1758315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12</a:t>
            </a:r>
            <a:endParaRPr lang="en-US" sz="2925" dirty="0"/>
          </a:p>
        </p:txBody>
      </p:sp>
      <p:sp>
        <p:nvSpPr>
          <p:cNvPr id="8" name="Text 5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  <p:sp>
        <p:nvSpPr>
          <p:cNvPr id="9" name="Text 6"/>
          <p:cNvSpPr/>
          <p:nvPr/>
        </p:nvSpPr>
        <p:spPr>
          <a:xfrm>
            <a:off x="609600" y="23812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2025</a:t>
            </a:r>
            <a:endParaRPr lang="en-US" sz="1725" dirty="0"/>
          </a:p>
        </p:txBody>
      </p:sp>
      <p:sp>
        <p:nvSpPr>
          <p:cNvPr id="10" name="Shape 7"/>
          <p:cNvSpPr/>
          <p:nvPr/>
        </p:nvSpPr>
        <p:spPr>
          <a:xfrm>
            <a:off x="609600" y="27051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09600" y="2705100"/>
            <a:ext cx="3945082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58050" y="26289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60.9%</a:t>
            </a:r>
            <a:endParaRPr lang="en-US" sz="1575" dirty="0"/>
          </a:p>
        </p:txBody>
      </p:sp>
      <p:sp>
        <p:nvSpPr>
          <p:cNvPr id="13" name="Text 10"/>
          <p:cNvSpPr/>
          <p:nvPr/>
        </p:nvSpPr>
        <p:spPr>
          <a:xfrm>
            <a:off x="609600" y="32194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2026</a:t>
            </a:r>
            <a:endParaRPr lang="en-US" sz="1725" dirty="0"/>
          </a:p>
        </p:txBody>
      </p:sp>
      <p:sp>
        <p:nvSpPr>
          <p:cNvPr id="14" name="Shape 11"/>
          <p:cNvSpPr/>
          <p:nvPr/>
        </p:nvSpPr>
        <p:spPr>
          <a:xfrm>
            <a:off x="609600" y="35433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09600" y="3543300"/>
            <a:ext cx="4268932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258050" y="34671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65.9%</a:t>
            </a:r>
            <a:endParaRPr lang="en-US" sz="1575" dirty="0"/>
          </a:p>
        </p:txBody>
      </p:sp>
      <p:sp>
        <p:nvSpPr>
          <p:cNvPr id="17" name="Text 14"/>
          <p:cNvSpPr/>
          <p:nvPr/>
        </p:nvSpPr>
        <p:spPr>
          <a:xfrm>
            <a:off x="609600" y="579120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Last versus first: +5 pp. Different cohorts may be involved; this is not</a:t>
            </a:r>
            <a:endParaRPr lang="en-US" sz="1275" dirty="0"/>
          </a:p>
        </p:txBody>
      </p:sp>
      <p:sp>
        <p:nvSpPr>
          <p:cNvPr id="18" name="Text 15"/>
          <p:cNvSpPr/>
          <p:nvPr/>
        </p:nvSpPr>
        <p:spPr>
          <a:xfrm>
            <a:off x="609600" y="601789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individual growth.</a:t>
            </a:r>
            <a:endParaRPr lang="en-US" sz="1275" dirty="0"/>
          </a:p>
        </p:txBody>
      </p:sp>
      <p:sp>
        <p:nvSpPr>
          <p:cNvPr id="19" name="Text 16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38100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286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common task / teacher-confirmed comparable series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Mathematics Advanced / Year 12</a:t>
            </a:r>
            <a:endParaRPr lang="en-US" sz="2925" dirty="0"/>
          </a:p>
        </p:txBody>
      </p:sp>
      <p:sp>
        <p:nvSpPr>
          <p:cNvPr id="7" name="Text 4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609600" y="23812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2025</a:t>
            </a:r>
            <a:endParaRPr lang="en-US" sz="1725" dirty="0"/>
          </a:p>
        </p:txBody>
      </p:sp>
      <p:sp>
        <p:nvSpPr>
          <p:cNvPr id="9" name="Shape 6"/>
          <p:cNvSpPr/>
          <p:nvPr/>
        </p:nvSpPr>
        <p:spPr>
          <a:xfrm>
            <a:off x="609600" y="27051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09600" y="2705100"/>
            <a:ext cx="4210050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258050" y="26289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65%</a:t>
            </a:r>
            <a:endParaRPr lang="en-US" sz="1575" dirty="0"/>
          </a:p>
        </p:txBody>
      </p:sp>
      <p:sp>
        <p:nvSpPr>
          <p:cNvPr id="12" name="Text 9"/>
          <p:cNvSpPr/>
          <p:nvPr/>
        </p:nvSpPr>
        <p:spPr>
          <a:xfrm>
            <a:off x="609600" y="3219450"/>
            <a:ext cx="7372350" cy="3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2026</a:t>
            </a:r>
            <a:endParaRPr lang="en-US" sz="1725" dirty="0"/>
          </a:p>
        </p:txBody>
      </p:sp>
      <p:sp>
        <p:nvSpPr>
          <p:cNvPr id="13" name="Shape 10"/>
          <p:cNvSpPr/>
          <p:nvPr/>
        </p:nvSpPr>
        <p:spPr>
          <a:xfrm>
            <a:off x="609600" y="3543300"/>
            <a:ext cx="6477000" cy="114300"/>
          </a:xfrm>
          <a:prstGeom prst="rect">
            <a:avLst/>
          </a:prstGeom>
          <a:solidFill>
            <a:srgbClr val="354D5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09600" y="3543300"/>
            <a:ext cx="4533900" cy="114300"/>
          </a:xfrm>
          <a:prstGeom prst="rect">
            <a:avLst/>
          </a:prstGeom>
          <a:solidFill>
            <a:srgbClr val="D0B88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58050" y="3467100"/>
            <a:ext cx="857250" cy="290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7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70%</a:t>
            </a:r>
            <a:endParaRPr lang="en-US" sz="1575" dirty="0"/>
          </a:p>
        </p:txBody>
      </p:sp>
      <p:sp>
        <p:nvSpPr>
          <p:cNvPr id="16" name="Text 13"/>
          <p:cNvSpPr/>
          <p:nvPr/>
        </p:nvSpPr>
        <p:spPr>
          <a:xfrm>
            <a:off x="609600" y="579120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Last versus first: +5 pp. Different cohorts may be involved; this is not</a:t>
            </a:r>
            <a:endParaRPr lang="en-US" sz="1275" dirty="0"/>
          </a:p>
        </p:txBody>
      </p:sp>
      <p:sp>
        <p:nvSpPr>
          <p:cNvPr id="17" name="Text 14"/>
          <p:cNvSpPr/>
          <p:nvPr/>
        </p:nvSpPr>
        <p:spPr>
          <a:xfrm>
            <a:off x="609600" y="601789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individual growth.</a:t>
            </a:r>
            <a:endParaRPr lang="en-US" sz="1275" dirty="0"/>
          </a:p>
        </p:txBody>
      </p:sp>
      <p:sp>
        <p:nvSpPr>
          <p:cNvPr id="18" name="Text 15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38100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286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School assessment intelligence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Coverage and evidence limits</a:t>
            </a:r>
            <a:endParaRPr lang="en-US" sz="2925" dirty="0"/>
          </a:p>
        </p:txBody>
      </p:sp>
      <p:sp>
        <p:nvSpPr>
          <p:cNvPr id="7" name="Text 4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609600" y="2266950"/>
            <a:ext cx="7372350" cy="37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 student-assessment records in the selected tasks.</a:t>
            </a:r>
            <a:endParaRPr lang="en-US" sz="2025" dirty="0"/>
          </a:p>
        </p:txBody>
      </p:sp>
      <p:sp>
        <p:nvSpPr>
          <p:cNvPr id="9" name="Text 6"/>
          <p:cNvSpPr/>
          <p:nvPr/>
        </p:nvSpPr>
        <p:spPr>
          <a:xfrm>
            <a:off x="609600" y="2626995"/>
            <a:ext cx="7372350" cy="372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Students may appear in several courses.</a:t>
            </a:r>
            <a:endParaRPr lang="en-US" sz="2025" dirty="0"/>
          </a:p>
        </p:txBody>
      </p:sp>
      <p:sp>
        <p:nvSpPr>
          <p:cNvPr id="10" name="Text 7"/>
          <p:cNvSpPr/>
          <p:nvPr/>
        </p:nvSpPr>
        <p:spPr>
          <a:xfrm>
            <a:off x="609600" y="4000500"/>
            <a:ext cx="7372350" cy="359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licensed courses have no saved evidence in this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609600" y="4347210"/>
            <a:ext cx="7372350" cy="359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reporting year.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09600" y="579120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Missing coverage does not establish low achievement. No school-wide mean, NAPLAN</a:t>
            </a:r>
            <a:endParaRPr lang="en-US" sz="1275" dirty="0"/>
          </a:p>
        </p:txBody>
      </p:sp>
      <p:sp>
        <p:nvSpPr>
          <p:cNvPr id="13" name="Text 10"/>
          <p:cNvSpPr/>
          <p:nvPr/>
        </p:nvSpPr>
        <p:spPr>
          <a:xfrm>
            <a:off x="609600" y="601789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 state benchmark is calculated.</a:t>
            </a:r>
            <a:endParaRPr lang="en-US" sz="1275" dirty="0"/>
          </a:p>
        </p:txBody>
      </p:sp>
      <p:sp>
        <p:nvSpPr>
          <p:cNvPr id="14" name="Text 11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28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8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381000"/>
            <a:ext cx="742950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D0B88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ASSESSMENT ATLAS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609600" y="828675"/>
            <a:ext cx="7429500" cy="22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School assessment intelligence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09600" y="1238250"/>
            <a:ext cx="7372350" cy="53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25" b="1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Leadership review priorities</a:t>
            </a:r>
            <a:endParaRPr lang="en-US" sz="2925" dirty="0"/>
          </a:p>
        </p:txBody>
      </p:sp>
      <p:sp>
        <p:nvSpPr>
          <p:cNvPr id="7" name="Text 4"/>
          <p:cNvSpPr/>
          <p:nvPr/>
        </p:nvSpPr>
        <p:spPr>
          <a:xfrm>
            <a:off x="609600" y="6477000"/>
            <a:ext cx="6858000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pilot school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609600" y="2276475"/>
            <a:ext cx="7372350" cy="386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Check missing results and course coverage before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609600" y="2649855"/>
            <a:ext cx="7372350" cy="386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FFFDF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drawing conclusions.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609600" y="3743325"/>
            <a:ext cx="7372350" cy="359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questions, marking criteria and teacher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609600" y="4090035"/>
            <a:ext cx="7372350" cy="359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observations within each subject. Agree the next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09600" y="4436745"/>
            <a:ext cx="7372350" cy="359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FFF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teaching action and a follow-up check.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09600" y="5791200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authorised assessment drilldowns for response-level evidence. No student names</a:t>
            </a:r>
            <a:endParaRPr lang="en-US" sz="1275" dirty="0"/>
          </a:p>
        </p:txBody>
      </p:sp>
      <p:sp>
        <p:nvSpPr>
          <p:cNvPr id="14" name="Text 11"/>
          <p:cNvSpPr/>
          <p:nvPr/>
        </p:nvSpPr>
        <p:spPr>
          <a:xfrm>
            <a:off x="609600" y="6017895"/>
            <a:ext cx="7372350" cy="234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 individual feedback appear in this presentation.</a:t>
            </a:r>
            <a:endParaRPr lang="en-US" sz="1275" dirty="0"/>
          </a:p>
        </p:txBody>
      </p:sp>
      <p:sp>
        <p:nvSpPr>
          <p:cNvPr id="15" name="Text 12"/>
          <p:cNvSpPr/>
          <p:nvPr/>
        </p:nvSpPr>
        <p:spPr>
          <a:xfrm>
            <a:off x="7858125" y="6477000"/>
            <a:ext cx="428625" cy="179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75" dirty="0">
                <a:solidFill>
                  <a:srgbClr val="CBD5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Assessment Atlas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assessment intelligence</dc:title>
  <dc:subject>Assessment evidence and teaching review</dc:subject>
  <dc:creator>Assessment Atlas</dc:creator>
  <cp:lastModifiedBy>Assessment Atlas</cp:lastModifiedBy>
  <cp:revision>1</cp:revision>
  <dcterms:created xsi:type="dcterms:W3CDTF">2026-10-29T23:43:42Z</dcterms:created>
  <dcterms:modified xsi:type="dcterms:W3CDTF">2026-10-29T23:43:42Z</dcterms:modified>
</cp:coreProperties>
</file>